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60" r:id="rId6"/>
    <p:sldId id="264" r:id="rId7"/>
    <p:sldId id="276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5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autoTitleDeleted val="1"/>
    <c:plotArea>
      <c:layout>
        <c:manualLayout>
          <c:layoutTarget val="inner"/>
          <c:xMode val="edge"/>
          <c:yMode val="edge"/>
          <c:x val="0.1335115507255808"/>
          <c:y val="0.11116153698872754"/>
          <c:w val="0.79719901954404604"/>
          <c:h val="0.70842490466244401"/>
        </c:manualLayout>
      </c:layout>
      <c:lineChart>
        <c:grouping val="standard"/>
        <c:ser>
          <c:idx val="0"/>
          <c:order val="0"/>
          <c:tx>
            <c:strRef>
              <c:f>Ind_kuva!$B$5</c:f>
              <c:strCache>
                <c:ptCount val="1"/>
                <c:pt idx="0">
                  <c:v>SE</c:v>
                </c:pt>
              </c:strCache>
            </c:strRef>
          </c:tx>
          <c:spPr>
            <a:ln>
              <a:solidFill>
                <a:srgbClr val="FCDD00"/>
              </a:solidFill>
            </a:ln>
          </c:spPr>
          <c:marker>
            <c:symbol val="none"/>
          </c:marker>
          <c:cat>
            <c:numRef>
              <c:f>Ind_kuva!$A$6:$A$28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Ind_kuva!$B$6:$B$28</c:f>
              <c:numCache>
                <c:formatCode>0.0</c:formatCode>
                <c:ptCount val="23"/>
                <c:pt idx="0">
                  <c:v>99.255305116956976</c:v>
                </c:pt>
                <c:pt idx="1">
                  <c:v>100</c:v>
                </c:pt>
                <c:pt idx="2">
                  <c:v>103.22776853566351</c:v>
                </c:pt>
                <c:pt idx="3">
                  <c:v>106.98448756050782</c:v>
                </c:pt>
                <c:pt idx="4">
                  <c:v>112.2972248400086</c:v>
                </c:pt>
                <c:pt idx="5">
                  <c:v>115.02170549164423</c:v>
                </c:pt>
                <c:pt idx="6">
                  <c:v>117.5544168366258</c:v>
                </c:pt>
                <c:pt idx="7">
                  <c:v>122.00046167814016</c:v>
                </c:pt>
                <c:pt idx="8">
                  <c:v>125.30935226669254</c:v>
                </c:pt>
                <c:pt idx="9">
                  <c:v>128.27928702763185</c:v>
                </c:pt>
                <c:pt idx="10">
                  <c:v>131.05878036209083</c:v>
                </c:pt>
                <c:pt idx="11">
                  <c:v>130.20853663097083</c:v>
                </c:pt>
                <c:pt idx="12">
                  <c:v>133.28494494512805</c:v>
                </c:pt>
                <c:pt idx="13">
                  <c:v>136.72023327344775</c:v>
                </c:pt>
                <c:pt idx="14">
                  <c:v>143.23069729899385</c:v>
                </c:pt>
                <c:pt idx="15">
                  <c:v>146.02818808408747</c:v>
                </c:pt>
                <c:pt idx="16">
                  <c:v>149.56641113507681</c:v>
                </c:pt>
                <c:pt idx="17">
                  <c:v>147.70409799014112</c:v>
                </c:pt>
                <c:pt idx="18">
                  <c:v>145.13607181170138</c:v>
                </c:pt>
                <c:pt idx="19">
                  <c:v>140.7189443671798</c:v>
                </c:pt>
                <c:pt idx="20">
                  <c:v>148.39541539099741</c:v>
                </c:pt>
                <c:pt idx="21">
                  <c:v>150.70676336474813</c:v>
                </c:pt>
                <c:pt idx="22">
                  <c:v>151.16984674542101</c:v>
                </c:pt>
              </c:numCache>
            </c:numRef>
          </c:val>
        </c:ser>
        <c:ser>
          <c:idx val="1"/>
          <c:order val="1"/>
          <c:tx>
            <c:strRef>
              <c:f>Ind_kuva!$C$5</c:f>
              <c:strCache>
                <c:ptCount val="1"/>
                <c:pt idx="0">
                  <c:v>DK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Ind_kuva!$A$6:$A$28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Ind_kuva!$C$6:$C$28</c:f>
              <c:numCache>
                <c:formatCode>0.0</c:formatCode>
                <c:ptCount val="23"/>
                <c:pt idx="0">
                  <c:v>97.743324236173677</c:v>
                </c:pt>
                <c:pt idx="1">
                  <c:v>100</c:v>
                </c:pt>
                <c:pt idx="2">
                  <c:v>101.93643430005361</c:v>
                </c:pt>
                <c:pt idx="3">
                  <c:v>104.27947920404851</c:v>
                </c:pt>
                <c:pt idx="4">
                  <c:v>111.97188406411857</c:v>
                </c:pt>
                <c:pt idx="5">
                  <c:v>112.79551013488664</c:v>
                </c:pt>
                <c:pt idx="6">
                  <c:v>114.78495795753425</c:v>
                </c:pt>
                <c:pt idx="7">
                  <c:v>115.99591835179965</c:v>
                </c:pt>
                <c:pt idx="8">
                  <c:v>118.0117294131533</c:v>
                </c:pt>
                <c:pt idx="9">
                  <c:v>120.44450252429912</c:v>
                </c:pt>
                <c:pt idx="10">
                  <c:v>123.76816612653315</c:v>
                </c:pt>
                <c:pt idx="11">
                  <c:v>124.36334210037661</c:v>
                </c:pt>
                <c:pt idx="12">
                  <c:v>125.5008817654421</c:v>
                </c:pt>
                <c:pt idx="13">
                  <c:v>126.97532664016497</c:v>
                </c:pt>
                <c:pt idx="14">
                  <c:v>128.73198611956755</c:v>
                </c:pt>
                <c:pt idx="15">
                  <c:v>131.14809257619228</c:v>
                </c:pt>
                <c:pt idx="16">
                  <c:v>132.89703339287223</c:v>
                </c:pt>
                <c:pt idx="17">
                  <c:v>135.34453126763921</c:v>
                </c:pt>
                <c:pt idx="18">
                  <c:v>132.02877819445388</c:v>
                </c:pt>
                <c:pt idx="19">
                  <c:v>128.21212322648353</c:v>
                </c:pt>
                <c:pt idx="20">
                  <c:v>133.17306013051888</c:v>
                </c:pt>
                <c:pt idx="21">
                  <c:v>136.75246127569687</c:v>
                </c:pt>
                <c:pt idx="22">
                  <c:v>137.50294605673864</c:v>
                </c:pt>
              </c:numCache>
            </c:numRef>
          </c:val>
        </c:ser>
        <c:ser>
          <c:idx val="2"/>
          <c:order val="2"/>
          <c:tx>
            <c:strRef>
              <c:f>Ind_kuva!$D$5</c:f>
              <c:strCache>
                <c:ptCount val="1"/>
                <c:pt idx="0">
                  <c:v>FI 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Ind_kuva!$A$6:$A$28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Ind_kuva!$D$6:$D$28</c:f>
              <c:numCache>
                <c:formatCode>0.0</c:formatCode>
                <c:ptCount val="23"/>
                <c:pt idx="0">
                  <c:v>100.92074874466573</c:v>
                </c:pt>
                <c:pt idx="1">
                  <c:v>100</c:v>
                </c:pt>
                <c:pt idx="2">
                  <c:v>103.94264943338092</c:v>
                </c:pt>
                <c:pt idx="3">
                  <c:v>109.85323910149124</c:v>
                </c:pt>
                <c:pt idx="4">
                  <c:v>114.75785405573086</c:v>
                </c:pt>
                <c:pt idx="5">
                  <c:v>116.73630704155933</c:v>
                </c:pt>
                <c:pt idx="6">
                  <c:v>119.24850604882943</c:v>
                </c:pt>
                <c:pt idx="7">
                  <c:v>124.12993347376251</c:v>
                </c:pt>
                <c:pt idx="8">
                  <c:v>127.37036515407451</c:v>
                </c:pt>
                <c:pt idx="9">
                  <c:v>128.06613156824551</c:v>
                </c:pt>
                <c:pt idx="10">
                  <c:v>132.61102836593784</c:v>
                </c:pt>
                <c:pt idx="11">
                  <c:v>133.74224031190627</c:v>
                </c:pt>
                <c:pt idx="12">
                  <c:v>135.96475202884258</c:v>
                </c:pt>
                <c:pt idx="13">
                  <c:v>139.1425290423638</c:v>
                </c:pt>
                <c:pt idx="14">
                  <c:v>144.8881386519281</c:v>
                </c:pt>
                <c:pt idx="15">
                  <c:v>146.844003405775</c:v>
                </c:pt>
                <c:pt idx="16">
                  <c:v>150.67510595872238</c:v>
                </c:pt>
                <c:pt idx="17">
                  <c:v>155.58182682777584</c:v>
                </c:pt>
                <c:pt idx="18">
                  <c:v>153.62560654468427</c:v>
                </c:pt>
                <c:pt idx="19">
                  <c:v>144.70552795455325</c:v>
                </c:pt>
                <c:pt idx="20">
                  <c:v>150.20547461641408</c:v>
                </c:pt>
                <c:pt idx="21">
                  <c:v>152.72340288393067</c:v>
                </c:pt>
                <c:pt idx="22">
                  <c:v>151.96831833143955</c:v>
                </c:pt>
              </c:numCache>
            </c:numRef>
          </c:val>
        </c:ser>
        <c:ser>
          <c:idx val="3"/>
          <c:order val="3"/>
          <c:tx>
            <c:strRef>
              <c:f>Ind_kuva!$E$5</c:f>
              <c:strCache>
                <c:ptCount val="1"/>
                <c:pt idx="0">
                  <c:v>NO 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Ind_kuva!$A$6:$A$28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Ind_kuva!$E$6:$E$28</c:f>
              <c:numCache>
                <c:formatCode>0.0</c:formatCode>
                <c:ptCount val="23"/>
                <c:pt idx="0">
                  <c:v>96.062994817396458</c:v>
                </c:pt>
                <c:pt idx="1">
                  <c:v>100</c:v>
                </c:pt>
                <c:pt idx="2">
                  <c:v>103.68080653144708</c:v>
                </c:pt>
                <c:pt idx="3">
                  <c:v>106.56996310943829</c:v>
                </c:pt>
                <c:pt idx="4">
                  <c:v>110.10880411011971</c:v>
                </c:pt>
                <c:pt idx="5">
                  <c:v>112.2524790455232</c:v>
                </c:pt>
                <c:pt idx="6">
                  <c:v>114.78095295082598</c:v>
                </c:pt>
                <c:pt idx="7">
                  <c:v>117.50796951453766</c:v>
                </c:pt>
                <c:pt idx="8">
                  <c:v>117.77854819480957</c:v>
                </c:pt>
                <c:pt idx="9">
                  <c:v>119.41103762893432</c:v>
                </c:pt>
                <c:pt idx="10">
                  <c:v>122.58252758412576</c:v>
                </c:pt>
                <c:pt idx="11">
                  <c:v>124.30250297487531</c:v>
                </c:pt>
                <c:pt idx="12">
                  <c:v>125.61358928314112</c:v>
                </c:pt>
                <c:pt idx="13">
                  <c:v>127.9168486576193</c:v>
                </c:pt>
                <c:pt idx="14">
                  <c:v>132.51251844113676</c:v>
                </c:pt>
                <c:pt idx="15">
                  <c:v>134.97611240655039</c:v>
                </c:pt>
                <c:pt idx="16">
                  <c:v>133.90875888168003</c:v>
                </c:pt>
                <c:pt idx="17">
                  <c:v>132.76234240231472</c:v>
                </c:pt>
                <c:pt idx="18">
                  <c:v>128.7169910726081</c:v>
                </c:pt>
                <c:pt idx="19">
                  <c:v>127.32392270384941</c:v>
                </c:pt>
                <c:pt idx="20">
                  <c:v>127.83008140717806</c:v>
                </c:pt>
                <c:pt idx="21">
                  <c:v>127.44501027199149</c:v>
                </c:pt>
                <c:pt idx="22">
                  <c:v>128.63950338716478</c:v>
                </c:pt>
              </c:numCache>
            </c:numRef>
          </c:val>
        </c:ser>
        <c:ser>
          <c:idx val="4"/>
          <c:order val="4"/>
          <c:tx>
            <c:strRef>
              <c:f>Ind_kuva!$F$5</c:f>
              <c:strCache>
                <c:ptCount val="1"/>
                <c:pt idx="0">
                  <c:v>IS</c:v>
                </c:pt>
              </c:strCache>
            </c:strRef>
          </c:tx>
          <c:spPr>
            <a:ln>
              <a:solidFill>
                <a:srgbClr val="B464CA"/>
              </a:solidFill>
            </a:ln>
          </c:spPr>
          <c:marker>
            <c:symbol val="none"/>
          </c:marker>
          <c:cat>
            <c:numRef>
              <c:f>Ind_kuva!$A$6:$A$28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Ind_kuva!$F$6:$F$28</c:f>
              <c:numCache>
                <c:formatCode>0.0</c:formatCode>
                <c:ptCount val="23"/>
                <c:pt idx="0">
                  <c:v>100.14422674328073</c:v>
                </c:pt>
                <c:pt idx="1">
                  <c:v>100</c:v>
                </c:pt>
                <c:pt idx="2">
                  <c:v>96.626014875024154</c:v>
                </c:pt>
                <c:pt idx="3">
                  <c:v>98.110128016019218</c:v>
                </c:pt>
                <c:pt idx="4">
                  <c:v>100.83875753935438</c:v>
                </c:pt>
                <c:pt idx="5">
                  <c:v>97.899270707494637</c:v>
                </c:pt>
                <c:pt idx="6">
                  <c:v>102.55776585452634</c:v>
                </c:pt>
                <c:pt idx="7">
                  <c:v>107.5974240470762</c:v>
                </c:pt>
                <c:pt idx="8">
                  <c:v>109.84523382735104</c:v>
                </c:pt>
                <c:pt idx="9">
                  <c:v>110.29362847697899</c:v>
                </c:pt>
                <c:pt idx="10">
                  <c:v>112.84320038412254</c:v>
                </c:pt>
                <c:pt idx="11">
                  <c:v>115.29244410569915</c:v>
                </c:pt>
                <c:pt idx="12">
                  <c:v>117.15950775039373</c:v>
                </c:pt>
                <c:pt idx="13">
                  <c:v>119.85568070575583</c:v>
                </c:pt>
                <c:pt idx="14">
                  <c:v>129.88793815933144</c:v>
                </c:pt>
                <c:pt idx="15">
                  <c:v>134.84623748287456</c:v>
                </c:pt>
                <c:pt idx="16">
                  <c:v>134.28814985857241</c:v>
                </c:pt>
                <c:pt idx="17">
                  <c:v>136.1530522704951</c:v>
                </c:pt>
                <c:pt idx="18">
                  <c:v>136.76921717538357</c:v>
                </c:pt>
                <c:pt idx="19">
                  <c:v>136.01923992422579</c:v>
                </c:pt>
                <c:pt idx="20">
                  <c:v>130.83793510357401</c:v>
                </c:pt>
                <c:pt idx="21">
                  <c:v>134.61912111823835</c:v>
                </c:pt>
                <c:pt idx="22">
                  <c:v>135.30988734821727</c:v>
                </c:pt>
              </c:numCache>
            </c:numRef>
          </c:val>
        </c:ser>
        <c:ser>
          <c:idx val="5"/>
          <c:order val="5"/>
          <c:tx>
            <c:strRef>
              <c:f>Ind_kuva!$G$5</c:f>
              <c:strCache>
                <c:ptCount val="1"/>
                <c:pt idx="0">
                  <c:v>EU15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Ind_kuva!$A$6:$A$28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Ind_kuva!$G$6:$G$28</c:f>
              <c:numCache>
                <c:formatCode>0.0</c:formatCode>
                <c:ptCount val="23"/>
                <c:pt idx="1">
                  <c:v>100</c:v>
                </c:pt>
                <c:pt idx="2">
                  <c:v>102.35049249479805</c:v>
                </c:pt>
                <c:pt idx="3">
                  <c:v>104.01858979912646</c:v>
                </c:pt>
                <c:pt idx="4">
                  <c:v>106.84975409590123</c:v>
                </c:pt>
                <c:pt idx="5">
                  <c:v>108.70875463593904</c:v>
                </c:pt>
                <c:pt idx="6">
                  <c:v>109.79016342971117</c:v>
                </c:pt>
                <c:pt idx="7">
                  <c:v>111.5567449756588</c:v>
                </c:pt>
                <c:pt idx="8">
                  <c:v>112.68401823405787</c:v>
                </c:pt>
                <c:pt idx="9">
                  <c:v>113.5395963006885</c:v>
                </c:pt>
                <c:pt idx="10">
                  <c:v>115.3298986205798</c:v>
                </c:pt>
                <c:pt idx="11">
                  <c:v>116.11681226551833</c:v>
                </c:pt>
                <c:pt idx="12">
                  <c:v>116.71116766774038</c:v>
                </c:pt>
                <c:pt idx="13">
                  <c:v>117.63460986533622</c:v>
                </c:pt>
                <c:pt idx="14">
                  <c:v>119.41033209507671</c:v>
                </c:pt>
                <c:pt idx="15">
                  <c:v>120.00339819969658</c:v>
                </c:pt>
                <c:pt idx="16">
                  <c:v>121.85370059455725</c:v>
                </c:pt>
                <c:pt idx="17">
                  <c:v>123.52261613539955</c:v>
                </c:pt>
                <c:pt idx="18">
                  <c:v>122.499150566404</c:v>
                </c:pt>
                <c:pt idx="19">
                  <c:v>119.39879620565787</c:v>
                </c:pt>
                <c:pt idx="20">
                  <c:v>122.34399598149582</c:v>
                </c:pt>
                <c:pt idx="21">
                  <c:v>123.71421324517189</c:v>
                </c:pt>
                <c:pt idx="22">
                  <c:v>123.59830978187389</c:v>
                </c:pt>
              </c:numCache>
            </c:numRef>
          </c:val>
        </c:ser>
        <c:ser>
          <c:idx val="6"/>
          <c:order val="6"/>
          <c:tx>
            <c:strRef>
              <c:f>Ind_kuva!$H$5</c:f>
              <c:strCache>
                <c:ptCount val="1"/>
                <c:pt idx="0">
                  <c:v>DE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Ind_kuva!$A$6:$A$28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Ind_kuva!$H$6:$H$28</c:f>
              <c:numCache>
                <c:formatCode>0.0</c:formatCode>
                <c:ptCount val="23"/>
                <c:pt idx="1">
                  <c:v>100.00000000000001</c:v>
                </c:pt>
                <c:pt idx="2">
                  <c:v>103.39784633785102</c:v>
                </c:pt>
                <c:pt idx="3">
                  <c:v>103.68381650847074</c:v>
                </c:pt>
                <c:pt idx="4">
                  <c:v>106.27233938430724</c:v>
                </c:pt>
                <c:pt idx="5">
                  <c:v>107.75929463812724</c:v>
                </c:pt>
                <c:pt idx="6">
                  <c:v>108.75127067200646</c:v>
                </c:pt>
                <c:pt idx="7">
                  <c:v>110.77129311918488</c:v>
                </c:pt>
                <c:pt idx="8">
                  <c:v>111.52795059399668</c:v>
                </c:pt>
                <c:pt idx="9">
                  <c:v>111.53947147978828</c:v>
                </c:pt>
                <c:pt idx="10">
                  <c:v>113.04130741920576</c:v>
                </c:pt>
                <c:pt idx="11">
                  <c:v>114.48915936239312</c:v>
                </c:pt>
                <c:pt idx="12">
                  <c:v>115.145423288979</c:v>
                </c:pt>
                <c:pt idx="13">
                  <c:v>115.70967983684388</c:v>
                </c:pt>
                <c:pt idx="14">
                  <c:v>116.70215739356429</c:v>
                </c:pt>
                <c:pt idx="15">
                  <c:v>117.62281269028971</c:v>
                </c:pt>
                <c:pt idx="16">
                  <c:v>121.17514524746869</c:v>
                </c:pt>
                <c:pt idx="17">
                  <c:v>123.01100149718421</c:v>
                </c:pt>
                <c:pt idx="18">
                  <c:v>122.68145011988304</c:v>
                </c:pt>
                <c:pt idx="19">
                  <c:v>116.30454814837746</c:v>
                </c:pt>
                <c:pt idx="20">
                  <c:v>120.40213968409942</c:v>
                </c:pt>
                <c:pt idx="21">
                  <c:v>122.38957714090354</c:v>
                </c:pt>
                <c:pt idx="22">
                  <c:v>121.88698695443078</c:v>
                </c:pt>
              </c:numCache>
            </c:numRef>
          </c:val>
        </c:ser>
        <c:marker val="1"/>
        <c:axId val="91649536"/>
        <c:axId val="91651072"/>
      </c:lineChart>
      <c:catAx>
        <c:axId val="91649536"/>
        <c:scaling>
          <c:orientation val="minMax"/>
        </c:scaling>
        <c:axPos val="b"/>
        <c:numFmt formatCode="General" sourceLinked="1"/>
        <c:majorTickMark val="in"/>
        <c:tickLblPos val="nextTo"/>
        <c:crossAx val="91651072"/>
        <c:crosses val="autoZero"/>
        <c:auto val="1"/>
        <c:lblAlgn val="ctr"/>
        <c:lblOffset val="100"/>
        <c:tickLblSkip val="2"/>
      </c:catAx>
      <c:valAx>
        <c:axId val="91651072"/>
        <c:scaling>
          <c:orientation val="minMax"/>
          <c:min val="80"/>
        </c:scaling>
        <c:axPos val="l"/>
        <c:majorGridlines/>
        <c:numFmt formatCode="0.0" sourceLinked="1"/>
        <c:majorTickMark val="in"/>
        <c:tickLblPos val="nextTo"/>
        <c:crossAx val="916495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652887356022649"/>
          <c:y val="2.1570375511571784E-2"/>
          <c:w val="0.66942235526344362"/>
          <c:h val="4.7210786573028907E-2"/>
        </c:manualLayout>
      </c:layout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7708758627393782E-2"/>
          <c:y val="6.3145600731784726E-2"/>
          <c:w val="0.85188065523583889"/>
          <c:h val="0.72812455219820849"/>
        </c:manualLayout>
      </c:layout>
      <c:barChart>
        <c:barDir val="col"/>
        <c:grouping val="clustered"/>
        <c:ser>
          <c:idx val="0"/>
          <c:order val="0"/>
          <c:cat>
            <c:strRef>
              <c:f>Net_income_replacement_rates!$E$5:$E$9</c:f>
              <c:strCache>
                <c:ptCount val="5"/>
                <c:pt idx="0">
                  <c:v>Nordic countries</c:v>
                </c:pt>
                <c:pt idx="1">
                  <c:v>Continental Europe</c:v>
                </c:pt>
                <c:pt idx="2">
                  <c:v>Southern Europe</c:v>
                </c:pt>
                <c:pt idx="3">
                  <c:v>UK</c:v>
                </c:pt>
                <c:pt idx="4">
                  <c:v>USA</c:v>
                </c:pt>
              </c:strCache>
            </c:strRef>
          </c:cat>
          <c:val>
            <c:numRef>
              <c:f>Net_income_replacement_rates!$F$5:$F$9</c:f>
              <c:numCache>
                <c:formatCode>General</c:formatCode>
                <c:ptCount val="5"/>
                <c:pt idx="0">
                  <c:v>73.400000000000006</c:v>
                </c:pt>
                <c:pt idx="1">
                  <c:v>71.400000000000006</c:v>
                </c:pt>
                <c:pt idx="2">
                  <c:v>71.124999999999986</c:v>
                </c:pt>
                <c:pt idx="3">
                  <c:v>61.125000000000078</c:v>
                </c:pt>
                <c:pt idx="4">
                  <c:v>52.25</c:v>
                </c:pt>
              </c:numCache>
            </c:numRef>
          </c:val>
        </c:ser>
        <c:axId val="91141248"/>
        <c:axId val="102793216"/>
      </c:barChart>
      <c:catAx>
        <c:axId val="91141248"/>
        <c:scaling>
          <c:orientation val="minMax"/>
        </c:scaling>
        <c:axPos val="b"/>
        <c:tickLblPos val="nextTo"/>
        <c:crossAx val="102793216"/>
        <c:crosses val="autoZero"/>
        <c:auto val="1"/>
        <c:lblAlgn val="ctr"/>
        <c:lblOffset val="100"/>
      </c:catAx>
      <c:valAx>
        <c:axId val="102793216"/>
        <c:scaling>
          <c:orientation val="minMax"/>
        </c:scaling>
        <c:axPos val="l"/>
        <c:majorGridlines/>
        <c:numFmt formatCode="General" sourceLinked="1"/>
        <c:tickLblPos val="nextTo"/>
        <c:crossAx val="91141248"/>
        <c:crosses val="autoZero"/>
        <c:crossBetween val="between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plotArea>
      <c:layout>
        <c:manualLayout>
          <c:layoutTarget val="inner"/>
          <c:xMode val="edge"/>
          <c:yMode val="edge"/>
          <c:x val="8.0772090988626616E-2"/>
          <c:y val="5.600650853608858E-2"/>
          <c:w val="0.85300098234699073"/>
          <c:h val="0.66011878309817551"/>
        </c:manualLayout>
      </c:layout>
      <c:barChart>
        <c:barDir val="col"/>
        <c:grouping val="clustered"/>
        <c:ser>
          <c:idx val="0"/>
          <c:order val="0"/>
          <c:dPt>
            <c:idx val="4"/>
            <c:spPr>
              <a:solidFill>
                <a:srgbClr val="FF0000"/>
              </a:solidFill>
            </c:spPr>
          </c:dPt>
          <c:dPt>
            <c:idx val="9"/>
            <c:spPr>
              <a:solidFill>
                <a:srgbClr val="FF0000"/>
              </a:solidFill>
            </c:spPr>
          </c:dPt>
          <c:dPt>
            <c:idx val="13"/>
            <c:spPr>
              <a:solidFill>
                <a:srgbClr val="FF0000"/>
              </a:solidFill>
            </c:spPr>
          </c:dPt>
          <c:dPt>
            <c:idx val="14"/>
            <c:spPr>
              <a:solidFill>
                <a:srgbClr val="FF0000"/>
              </a:solidFill>
            </c:spPr>
          </c:dPt>
          <c:dPt>
            <c:idx val="16"/>
            <c:spPr>
              <a:solidFill>
                <a:srgbClr val="FF0000"/>
              </a:solidFill>
            </c:spPr>
          </c:dPt>
          <c:cat>
            <c:strRef>
              <c:f>Sheet1!$A$29:$A$47</c:f>
              <c:strCache>
                <c:ptCount val="19"/>
                <c:pt idx="0">
                  <c:v>USA</c:v>
                </c:pt>
                <c:pt idx="1">
                  <c:v>Ireland</c:v>
                </c:pt>
                <c:pt idx="2">
                  <c:v>UK</c:v>
                </c:pt>
                <c:pt idx="3">
                  <c:v>Austria</c:v>
                </c:pt>
                <c:pt idx="4">
                  <c:v>Sweden</c:v>
                </c:pt>
                <c:pt idx="5">
                  <c:v>Greece</c:v>
                </c:pt>
                <c:pt idx="6">
                  <c:v>Germany</c:v>
                </c:pt>
                <c:pt idx="7">
                  <c:v>EU</c:v>
                </c:pt>
                <c:pt idx="8">
                  <c:v>Italy</c:v>
                </c:pt>
                <c:pt idx="9">
                  <c:v>Finland</c:v>
                </c:pt>
                <c:pt idx="10">
                  <c:v>Spain</c:v>
                </c:pt>
                <c:pt idx="11">
                  <c:v>France</c:v>
                </c:pt>
                <c:pt idx="12">
                  <c:v>Belgium</c:v>
                </c:pt>
                <c:pt idx="13">
                  <c:v>Norway</c:v>
                </c:pt>
                <c:pt idx="14">
                  <c:v>Denmark</c:v>
                </c:pt>
                <c:pt idx="15">
                  <c:v>Portugal</c:v>
                </c:pt>
                <c:pt idx="16">
                  <c:v>Iceland</c:v>
                </c:pt>
                <c:pt idx="17">
                  <c:v>Netherlands</c:v>
                </c:pt>
                <c:pt idx="18">
                  <c:v>Luxembourg</c:v>
                </c:pt>
              </c:strCache>
            </c:strRef>
          </c:cat>
          <c:val>
            <c:numRef>
              <c:f>Sheet1!$B$29:$B$47</c:f>
              <c:numCache>
                <c:formatCode>General</c:formatCode>
                <c:ptCount val="19"/>
                <c:pt idx="0">
                  <c:v>52.25</c:v>
                </c:pt>
                <c:pt idx="1">
                  <c:v>58.625000000000078</c:v>
                </c:pt>
                <c:pt idx="2">
                  <c:v>61.125000000000078</c:v>
                </c:pt>
                <c:pt idx="3">
                  <c:v>62.875</c:v>
                </c:pt>
                <c:pt idx="4">
                  <c:v>65</c:v>
                </c:pt>
                <c:pt idx="5">
                  <c:v>65.124999999999986</c:v>
                </c:pt>
                <c:pt idx="6">
                  <c:v>69</c:v>
                </c:pt>
                <c:pt idx="7">
                  <c:v>69.75595238095238</c:v>
                </c:pt>
                <c:pt idx="8">
                  <c:v>70.5</c:v>
                </c:pt>
                <c:pt idx="9">
                  <c:v>70.624999999999986</c:v>
                </c:pt>
                <c:pt idx="10">
                  <c:v>71.5</c:v>
                </c:pt>
                <c:pt idx="11">
                  <c:v>72.624999999999986</c:v>
                </c:pt>
                <c:pt idx="12">
                  <c:v>73</c:v>
                </c:pt>
                <c:pt idx="13">
                  <c:v>75.374999999999986</c:v>
                </c:pt>
                <c:pt idx="14">
                  <c:v>76.874999999999986</c:v>
                </c:pt>
                <c:pt idx="15">
                  <c:v>77.374999999999986</c:v>
                </c:pt>
                <c:pt idx="16">
                  <c:v>79.124999999999986</c:v>
                </c:pt>
                <c:pt idx="17">
                  <c:v>79.5</c:v>
                </c:pt>
                <c:pt idx="18">
                  <c:v>85.624999999999986</c:v>
                </c:pt>
              </c:numCache>
            </c:numRef>
          </c:val>
        </c:ser>
        <c:axId val="106358272"/>
        <c:axId val="106359808"/>
      </c:barChart>
      <c:catAx>
        <c:axId val="106358272"/>
        <c:scaling>
          <c:orientation val="minMax"/>
        </c:scaling>
        <c:axPos val="b"/>
        <c:majorTickMark val="in"/>
        <c:tickLblPos val="nextTo"/>
        <c:crossAx val="106359808"/>
        <c:crosses val="autoZero"/>
        <c:auto val="1"/>
        <c:lblAlgn val="ctr"/>
        <c:lblOffset val="100"/>
      </c:catAx>
      <c:valAx>
        <c:axId val="106359808"/>
        <c:scaling>
          <c:orientation val="minMax"/>
        </c:scaling>
        <c:axPos val="l"/>
        <c:majorGridlines/>
        <c:numFmt formatCode="General" sourceLinked="1"/>
        <c:majorTickMark val="in"/>
        <c:tickLblPos val="nextTo"/>
        <c:crossAx val="106358272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1E6F-C55B-4ABF-B1E6-45E098D739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D4B2-EEFA-413B-93DD-1002E3EE4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1E6F-C55B-4ABF-B1E6-45E098D739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D4B2-EEFA-413B-93DD-1002E3EE4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1E6F-C55B-4ABF-B1E6-45E098D739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D4B2-EEFA-413B-93DD-1002E3EE4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1E6F-C55B-4ABF-B1E6-45E098D739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D4B2-EEFA-413B-93DD-1002E3EE4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1E6F-C55B-4ABF-B1E6-45E098D739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D4B2-EEFA-413B-93DD-1002E3EE4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1E6F-C55B-4ABF-B1E6-45E098D739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D4B2-EEFA-413B-93DD-1002E3EE4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1E6F-C55B-4ABF-B1E6-45E098D739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D4B2-EEFA-413B-93DD-1002E3EE4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1E6F-C55B-4ABF-B1E6-45E098D739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D4B2-EEFA-413B-93DD-1002E3EE4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1E6F-C55B-4ABF-B1E6-45E098D739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D4B2-EEFA-413B-93DD-1002E3EE4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1E6F-C55B-4ABF-B1E6-45E098D739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D4B2-EEFA-413B-93DD-1002E3EE4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1E6F-C55B-4ABF-B1E6-45E098D739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D4B2-EEFA-413B-93DD-1002E3EE4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51E6F-C55B-4ABF-B1E6-45E098D73909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ED4B2-EEFA-413B-93DD-1002E3EE4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43852" cy="2457466"/>
          </a:xfrm>
        </p:spPr>
        <p:txBody>
          <a:bodyPr>
            <a:normAutofit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Sverige – från makroekonomiskt misslyckande till makroekonomisk framgång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Finansdepartementet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29 November 2013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Förutsättningar för olika reformer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Långvariga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Skattereformen</a:t>
            </a:r>
          </a:p>
          <a:p>
            <a:r>
              <a:rPr lang="sv-SE" dirty="0" smtClean="0"/>
              <a:t>Avregleringarna</a:t>
            </a:r>
          </a:p>
          <a:p>
            <a:r>
              <a:rPr lang="sv-SE" dirty="0" smtClean="0"/>
              <a:t>Arbetsmarknadsreformerna</a:t>
            </a:r>
          </a:p>
          <a:p>
            <a:r>
              <a:rPr lang="sv-SE" dirty="0" smtClean="0"/>
              <a:t>Penningpolitisk regim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- självständig Riksbank</a:t>
            </a:r>
          </a:p>
          <a:p>
            <a:r>
              <a:rPr lang="sv-SE" dirty="0" smtClean="0"/>
              <a:t>Reformerad lönebildning</a:t>
            </a:r>
          </a:p>
          <a:p>
            <a:pPr>
              <a:buNone/>
            </a:pPr>
            <a:endParaRPr lang="sv-SE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Akuta problem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Penningpolitisk regim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- övergången till rörlig 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växelkurs och inflations-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mål</a:t>
            </a:r>
          </a:p>
          <a:p>
            <a:r>
              <a:rPr lang="sv-SE" dirty="0" smtClean="0"/>
              <a:t>Finanspolitiskt ramverk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- pensionsreform, budget-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process, överskottsmål, 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utgiftstak, kommunalt ba-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 lanskrav</a:t>
            </a:r>
          </a:p>
          <a:p>
            <a:r>
              <a:rPr lang="sv-SE" dirty="0" smtClean="0"/>
              <a:t>Reformerad lönebildning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Medvetenheten om problemen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dirty="0" smtClean="0"/>
              <a:t>Skattesystemet</a:t>
            </a:r>
            <a:endParaRPr lang="en-US" dirty="0" smtClean="0"/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- ekonomer, allmänhet, politiker</a:t>
            </a:r>
          </a:p>
          <a:p>
            <a:r>
              <a:rPr lang="sv-SE" dirty="0" smtClean="0"/>
              <a:t>Regleringar av produkt- och tjänstemarknader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- ingen bred diskussion</a:t>
            </a:r>
          </a:p>
          <a:p>
            <a:r>
              <a:rPr lang="sv-SE" dirty="0" smtClean="0"/>
              <a:t>Finanspolitiken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- politiker, ekonomer, allmänhet under 1990-talskrisen</a:t>
            </a:r>
          </a:p>
          <a:p>
            <a:r>
              <a:rPr lang="sv-SE" dirty="0" smtClean="0"/>
              <a:t>Penningpolitiken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- inte mycket diskussion om den fasta växelkursen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- decennium av ekonomdiskussion om självständig centralbank</a:t>
            </a:r>
          </a:p>
          <a:p>
            <a:r>
              <a:rPr lang="sv-SE" dirty="0" smtClean="0"/>
              <a:t>Lönebildningen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- två decenniers diskussion bland ekonomer, parter och allmänhet</a:t>
            </a:r>
          </a:p>
          <a:p>
            <a:r>
              <a:rPr lang="sv-SE" dirty="0" smtClean="0"/>
              <a:t>Arbetsmarknadsreformer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- 15 års ekonomdiskussion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- inflytande på Moderaterna</a:t>
            </a:r>
          </a:p>
          <a:p>
            <a:pPr>
              <a:buNone/>
            </a:pPr>
            <a:r>
              <a:rPr lang="sv-SE" dirty="0" smtClean="0"/>
              <a:t>      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Internationellt inflytande eller återgång till tidigare modell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Internationellt inflytande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Avregleringar</a:t>
            </a:r>
          </a:p>
          <a:p>
            <a:pPr>
              <a:buNone/>
            </a:pPr>
            <a:r>
              <a:rPr lang="sv-SE" dirty="0"/>
              <a:t>   </a:t>
            </a:r>
            <a:r>
              <a:rPr lang="sv-SE" dirty="0" smtClean="0"/>
              <a:t>   - USA och Storbritannien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- EU</a:t>
            </a:r>
          </a:p>
          <a:p>
            <a:r>
              <a:rPr lang="sv-SE" dirty="0" smtClean="0"/>
              <a:t>Skattereform</a:t>
            </a:r>
          </a:p>
          <a:p>
            <a:r>
              <a:rPr lang="sv-SE" dirty="0" smtClean="0"/>
              <a:t>Självständig Riksbank (EU)</a:t>
            </a:r>
            <a:endParaRPr lang="en-US" dirty="0" smtClean="0"/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- EU-regler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- Utanförskap EMU</a:t>
            </a:r>
          </a:p>
          <a:p>
            <a:r>
              <a:rPr lang="sv-SE" dirty="0" smtClean="0"/>
              <a:t>Finanspolitiska regler (EU)</a:t>
            </a:r>
          </a:p>
          <a:p>
            <a:r>
              <a:rPr lang="sv-SE" dirty="0" smtClean="0"/>
              <a:t>Arbetsmarknadsreformer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- OECD och IMF</a:t>
            </a:r>
          </a:p>
          <a:p>
            <a:pPr>
              <a:buNone/>
            </a:pPr>
            <a:endParaRPr lang="sv-SE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Återgång till tidigare traditioner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Lönebildningen</a:t>
            </a:r>
          </a:p>
          <a:p>
            <a:r>
              <a:rPr lang="sv-SE" dirty="0" smtClean="0"/>
              <a:t>Finanspolitiken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Politisk samsyn eller konflikt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Samsyn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Skattereform</a:t>
            </a:r>
          </a:p>
          <a:p>
            <a:r>
              <a:rPr lang="sv-SE" dirty="0" smtClean="0"/>
              <a:t>Finanspolitiskt ramverk inkl pensionsöverenskommelse</a:t>
            </a:r>
          </a:p>
          <a:p>
            <a:r>
              <a:rPr lang="sv-SE" dirty="0" smtClean="0"/>
              <a:t>Självständig Riksbank</a:t>
            </a:r>
          </a:p>
          <a:p>
            <a:r>
              <a:rPr lang="sv-SE" dirty="0" smtClean="0"/>
              <a:t>Avregleringar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- implicit men inte explicit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Konflikt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Arbetsmarknadsreformer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Olika möjligheter hantera särintressen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Kompensera potentiella förlorare</a:t>
            </a:r>
          </a:p>
          <a:p>
            <a:r>
              <a:rPr lang="sv-SE" dirty="0" smtClean="0"/>
              <a:t>Utnyttja politisk komplementaritet mellan reformer</a:t>
            </a:r>
          </a:p>
          <a:p>
            <a:r>
              <a:rPr lang="sv-SE" dirty="0" smtClean="0"/>
              <a:t>Bindande åtaganden</a:t>
            </a:r>
          </a:p>
          <a:p>
            <a:r>
              <a:rPr lang="sv-SE" dirty="0" smtClean="0"/>
              <a:t>Använda forskning som murbräcka</a:t>
            </a:r>
          </a:p>
          <a:p>
            <a:r>
              <a:rPr lang="sv-SE" dirty="0" smtClean="0"/>
              <a:t>Dölja konsekvenserna för väljarna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Använda metoder för att hantera särintressen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v-SE" dirty="0" smtClean="0"/>
              <a:t>Skattereformen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- kompensera potentiella förlorare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- underfinansiering?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- politisk komplementaritet mellan kreditmarknads- och skattereformer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- svårt hantera särintressen på lång sikt</a:t>
            </a:r>
          </a:p>
          <a:p>
            <a:r>
              <a:rPr lang="sv-SE" dirty="0" smtClean="0"/>
              <a:t>Bindande åtaganden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- blocköverskridande överenskommelser (skattereform,  pensioner, finanspolitiskt ramverk, </a:t>
            </a:r>
          </a:p>
          <a:p>
            <a:pPr>
              <a:buNone/>
            </a:pPr>
            <a:r>
              <a:rPr lang="sv-SE" dirty="0"/>
              <a:t>  </a:t>
            </a:r>
            <a:r>
              <a:rPr lang="sv-SE" dirty="0" smtClean="0"/>
              <a:t>        självständig Riksbank)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 - EU-åtaganden (finanspolitiskt ramverk, självständig Riksbank)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 - valmanifest (arbetsmarknadsreformer)</a:t>
            </a:r>
          </a:p>
          <a:p>
            <a:r>
              <a:rPr lang="sv-SE" dirty="0" smtClean="0"/>
              <a:t>Forskning som murbräcka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- skattereform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- pensionsreform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- </a:t>
            </a:r>
            <a:r>
              <a:rPr lang="sv-SE" dirty="0" smtClean="0"/>
              <a:t>riksbanksreform</a:t>
            </a:r>
          </a:p>
          <a:p>
            <a:pPr>
              <a:buNone/>
            </a:pPr>
            <a:r>
              <a:rPr lang="sv-SE" dirty="0" smtClean="0"/>
              <a:t>        - </a:t>
            </a:r>
            <a:r>
              <a:rPr lang="sv-SE" dirty="0" smtClean="0"/>
              <a:t>(finanspolitiskt ramverk</a:t>
            </a:r>
            <a:r>
              <a:rPr lang="sv-SE" dirty="0" smtClean="0"/>
              <a:t>)</a:t>
            </a:r>
          </a:p>
          <a:p>
            <a:pPr>
              <a:buNone/>
            </a:pPr>
            <a:r>
              <a:rPr lang="sv-SE" dirty="0" smtClean="0"/>
              <a:t> </a:t>
            </a:r>
            <a:r>
              <a:rPr lang="sv-SE" dirty="0" smtClean="0"/>
              <a:t>       - arbetsmarknadsreformer</a:t>
            </a:r>
            <a:endParaRPr lang="sv-SE" dirty="0" smtClean="0"/>
          </a:p>
          <a:p>
            <a:r>
              <a:rPr lang="sv-SE" dirty="0" smtClean="0"/>
              <a:t>Dölja konsekvenserna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 - pensionsreform</a:t>
            </a:r>
          </a:p>
          <a:p>
            <a:pPr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Chockterapi eller gradvis införande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Chockterapi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Skattereform</a:t>
            </a:r>
          </a:p>
          <a:p>
            <a:r>
              <a:rPr lang="sv-SE" dirty="0" smtClean="0"/>
              <a:t>Arbetsmarknadsreformer</a:t>
            </a:r>
          </a:p>
          <a:p>
            <a:r>
              <a:rPr lang="sv-SE" dirty="0" smtClean="0"/>
              <a:t>Reformerad lönebildning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Gradvis införande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Pensionsreform</a:t>
            </a:r>
          </a:p>
          <a:p>
            <a:r>
              <a:rPr lang="sv-SE" dirty="0" smtClean="0"/>
              <a:t>Avregleringar</a:t>
            </a:r>
          </a:p>
          <a:p>
            <a:r>
              <a:rPr lang="sv-SE" dirty="0" smtClean="0"/>
              <a:t>Penningpolitisk regimförändring</a:t>
            </a:r>
          </a:p>
          <a:p>
            <a:r>
              <a:rPr lang="sv-SE" dirty="0" smtClean="0"/>
              <a:t>Finanspolitiskt ramverk</a:t>
            </a:r>
          </a:p>
          <a:p>
            <a:r>
              <a:rPr lang="sv-SE" dirty="0" smtClean="0"/>
              <a:t>Reformerad lönebildning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Slutsatser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De flesta reformerna har varit reaktioner på långvariga problem snarare än på akuta kriser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I de flesta fallen stor medvetenhet om problemen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Internationella inflytanden har varit viktiga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Politisk samsyn om de flesta reformerna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Många metoder har använts för att övervinna motstånd från särintressen</a:t>
            </a:r>
          </a:p>
          <a:p>
            <a:pPr marL="514350" indent="-514350">
              <a:buNone/>
            </a:pPr>
            <a:r>
              <a:rPr lang="sv-SE" dirty="0"/>
              <a:t> </a:t>
            </a:r>
            <a:r>
              <a:rPr lang="sv-SE" dirty="0" smtClean="0"/>
              <a:t>      </a:t>
            </a:r>
            <a:r>
              <a:rPr lang="sv-SE" dirty="0" smtClean="0"/>
              <a:t> - </a:t>
            </a:r>
            <a:r>
              <a:rPr lang="sv-SE" dirty="0" smtClean="0"/>
              <a:t>ekonomisk forskning har ofta använts </a:t>
            </a:r>
            <a:r>
              <a:rPr lang="sv-SE" dirty="0" smtClean="0"/>
              <a:t>som murbräcka</a:t>
            </a:r>
          </a:p>
          <a:p>
            <a:pPr marL="514350" indent="-514350">
              <a:buNone/>
            </a:pPr>
            <a:r>
              <a:rPr lang="sv-SE" dirty="0" smtClean="0"/>
              <a:t> </a:t>
            </a:r>
            <a:endParaRPr lang="sv-SE" dirty="0" smtClean="0"/>
          </a:p>
          <a:p>
            <a:pPr marL="514350" indent="-514350">
              <a:buNone/>
            </a:pPr>
            <a:r>
              <a:rPr lang="sv-SE"/>
              <a:t> </a:t>
            </a:r>
            <a:r>
              <a:rPr lang="sv-SE" smtClean="0"/>
              <a:t>       </a:t>
            </a:r>
            <a:endParaRPr lang="sv-SE" dirty="0" smtClean="0"/>
          </a:p>
          <a:p>
            <a:endParaRPr lang="sv-SE" dirty="0" smtClean="0"/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Sweden – from Macroeconomic Failure to Macroeconomic Success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/>
          </a:p>
          <a:p>
            <a:r>
              <a:rPr lang="it-IT" sz="2400" dirty="0" smtClean="0"/>
              <a:t>Svezia: il cambio di marcia con le riforme,</a:t>
            </a:r>
            <a:r>
              <a:rPr lang="it-IT" sz="2400" dirty="0"/>
              <a:t> in</a:t>
            </a:r>
            <a:r>
              <a:rPr lang="it-IT" sz="2400" i="1" dirty="0" smtClean="0"/>
              <a:t> Cambia Italia, Come fare le riforme e tornare a crescere,</a:t>
            </a:r>
            <a:r>
              <a:rPr lang="it-IT" sz="2400" dirty="0" smtClean="0"/>
              <a:t> Centro Studi</a:t>
            </a:r>
            <a:r>
              <a:rPr lang="it-IT" sz="2400" dirty="0"/>
              <a:t>,</a:t>
            </a:r>
            <a:r>
              <a:rPr lang="it-IT" sz="2400" dirty="0" smtClean="0"/>
              <a:t> Confindustria, Rome: S.I.P.I. SpA, 2012.</a:t>
            </a:r>
          </a:p>
          <a:p>
            <a:r>
              <a:rPr lang="it-IT" sz="2400" dirty="0" smtClean="0"/>
              <a:t>CESifo Working Paper No. 3790.</a:t>
            </a:r>
          </a:p>
          <a:p>
            <a:r>
              <a:rPr lang="en-US" sz="2400" dirty="0" smtClean="0"/>
              <a:t>Maguire, M. and Wilson, G. (</a:t>
            </a:r>
            <a:r>
              <a:rPr lang="en-US" sz="2400" dirty="0" err="1" smtClean="0"/>
              <a:t>eds</a:t>
            </a:r>
            <a:r>
              <a:rPr lang="en-US" sz="2400" dirty="0" smtClean="0"/>
              <a:t>,), </a:t>
            </a:r>
            <a:r>
              <a:rPr lang="en-US" sz="2400" i="1" dirty="0" smtClean="0"/>
              <a:t>Business and Government, Volume IV: Challenges and Prospects</a:t>
            </a:r>
            <a:r>
              <a:rPr lang="en-US" sz="2400" dirty="0" smtClean="0"/>
              <a:t>, </a:t>
            </a:r>
            <a:r>
              <a:rPr lang="en-US" sz="2400" dirty="0" err="1" smtClean="0"/>
              <a:t>Routledge</a:t>
            </a:r>
            <a:r>
              <a:rPr lang="en-US" sz="2400" dirty="0" smtClean="0"/>
              <a:t> 2013.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Efter 1990-talskrisen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Snabbare tillväxt</a:t>
            </a:r>
          </a:p>
          <a:p>
            <a:r>
              <a:rPr lang="sv-SE" dirty="0" smtClean="0"/>
              <a:t>Goda statsfinanser</a:t>
            </a:r>
          </a:p>
          <a:p>
            <a:r>
              <a:rPr lang="sv-SE" dirty="0" smtClean="0"/>
              <a:t>Låg inflation</a:t>
            </a:r>
          </a:p>
          <a:p>
            <a:r>
              <a:rPr lang="sv-SE" dirty="0" smtClean="0"/>
              <a:t>Låga löneökningar</a:t>
            </a:r>
          </a:p>
          <a:p>
            <a:r>
              <a:rPr lang="sv-SE" dirty="0" smtClean="0"/>
              <a:t>Förbättrat arbetsmarknadsläge</a:t>
            </a:r>
          </a:p>
          <a:p>
            <a:endParaRPr lang="sv-SE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2000" b="1" dirty="0" smtClean="0"/>
              <a:t>Table </a:t>
            </a:r>
            <a:r>
              <a:rPr lang="en-US" sz="2000" b="1" dirty="0"/>
              <a:t>1 Average annual GDP growth in Sweden and the euro area, per cent </a:t>
            </a:r>
            <a:br>
              <a:rPr lang="en-US" sz="2000" b="1" dirty="0"/>
            </a:br>
            <a:endParaRPr lang="sv-SE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28801"/>
            <a:ext cx="6840760" cy="4497362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1"/>
            <a:ext cx="6840760" cy="453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62773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1800" b="1" dirty="0"/>
              <a:t>Figure 26 </a:t>
            </a:r>
            <a:r>
              <a:rPr lang="en-US" sz="1800" b="1" dirty="0" err="1"/>
              <a:t>Labour</a:t>
            </a:r>
            <a:r>
              <a:rPr lang="en-US" sz="1800" b="1" dirty="0"/>
              <a:t> productivity: GDP per employed person, 1991=100</a:t>
            </a:r>
            <a:endParaRPr lang="sv-SE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50411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Ett antal reformer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 smtClean="0"/>
              <a:t>1990/91 års skattereform</a:t>
            </a:r>
          </a:p>
          <a:p>
            <a:r>
              <a:rPr lang="sv-SE" dirty="0" smtClean="0"/>
              <a:t>Avregleringar av produkt- och tjänstemarknader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- fr o m andra hälften av 1980-talet</a:t>
            </a:r>
          </a:p>
          <a:p>
            <a:r>
              <a:rPr lang="sv-SE" dirty="0" smtClean="0"/>
              <a:t>Reformerad lönebildning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- märkessättning av industrin, industriavtal och Medlingsinstitutet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- mer individuell löneflexibilitet</a:t>
            </a:r>
          </a:p>
          <a:p>
            <a:r>
              <a:rPr lang="sv-SE" dirty="0" smtClean="0"/>
              <a:t>Striktare finanspolitiskt ramverk</a:t>
            </a:r>
          </a:p>
          <a:p>
            <a:r>
              <a:rPr lang="sv-SE" dirty="0" smtClean="0"/>
              <a:t>Ny penningpolitisk regim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- inflationsmål och självständig Riksbank</a:t>
            </a:r>
          </a:p>
          <a:p>
            <a:r>
              <a:rPr lang="sv-SE" dirty="0" smtClean="0"/>
              <a:t>Arbetsmarknadsreformer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- jobbskatteavdrag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- arbetslöshetsförsäkring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- sjukförsäkring och förtidspensioner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fi-FI" sz="2700" b="1" dirty="0" smtClean="0"/>
              <a:t/>
            </a:r>
            <a:br>
              <a:rPr lang="fi-FI" sz="2700" b="1" dirty="0" smtClean="0"/>
            </a:br>
            <a:r>
              <a:rPr lang="fi-FI" sz="2700" b="1" dirty="0"/>
              <a:t/>
            </a:r>
            <a:br>
              <a:rPr lang="fi-FI" sz="2700" b="1" dirty="0"/>
            </a:br>
            <a:r>
              <a:rPr lang="fi-FI" sz="2000" b="1" dirty="0" smtClean="0"/>
              <a:t>Figure </a:t>
            </a:r>
            <a:r>
              <a:rPr lang="fi-FI" sz="2000" b="1" dirty="0"/>
              <a:t>4 Net income replacement rate for </a:t>
            </a:r>
            <a:r>
              <a:rPr lang="fi-FI" sz="2000" b="1" dirty="0" smtClean="0"/>
              <a:t>short-term unemployed </a:t>
            </a:r>
            <a:r>
              <a:rPr lang="fi-FI" sz="2000" b="1" dirty="0"/>
              <a:t>(first year), 2009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42002054"/>
              </p:ext>
            </p:extLst>
          </p:nvPr>
        </p:nvGraphicFramePr>
        <p:xfrm>
          <a:off x="1475656" y="1124744"/>
          <a:ext cx="5832648" cy="2365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55062633"/>
              </p:ext>
            </p:extLst>
          </p:nvPr>
        </p:nvGraphicFramePr>
        <p:xfrm>
          <a:off x="1547664" y="3717032"/>
          <a:ext cx="550194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30473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Hur kom reformerna till och hur genomfördes de?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Reaktion på långvariga problem eller på akut kris?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Vilken medvetenhet fanns det om problemen?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Betydelsen av internationellt inflytande respektive tidigare svensk tradition?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Politisk konsensus runt reformerna eller inte?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Hur har motståndet från olika särsintressen hanterats?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Chockterapi eller gradvisa reformer? 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Reaktion på långvariga problem eller på akut kris?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Vanlig föreställning att reformer bara kan genomföras i samband med djupa kriser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- politikmisslyckanden är då uppenbara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- mer uppenbara vinster av att övervinna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motstånd från särintressen</a:t>
            </a:r>
          </a:p>
          <a:p>
            <a:r>
              <a:rPr lang="sv-SE" dirty="0" smtClean="0"/>
              <a:t>Vanlig föreställning att svenska reformer möjliggjordes av 1990-talskrisen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sv-SE" dirty="0" smtClean="0"/>
              <a:t>    - sanning med stor modifikation</a:t>
            </a:r>
          </a:p>
          <a:p>
            <a:r>
              <a:rPr lang="sv-SE" dirty="0" smtClean="0"/>
              <a:t>EU-medlemskapet delvis reaktion på akut kris som gjorde det lättare att genomföra en del reformer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682</Words>
  <Application>Microsoft Office PowerPoint</Application>
  <PresentationFormat>On-screen Show (4:3)</PresentationFormat>
  <Paragraphs>156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Sverige – från makroekonomiskt misslyckande till makroekonomisk framgång</vt:lpstr>
      <vt:lpstr>Sweden – from Macroeconomic Failure to Macroeconomic Success</vt:lpstr>
      <vt:lpstr>Efter 1990-talskrisen</vt:lpstr>
      <vt:lpstr> Table 1 Average annual GDP growth in Sweden and the euro area, per cent  </vt:lpstr>
      <vt:lpstr>Figure 26 Labour productivity: GDP per employed person, 1991=100</vt:lpstr>
      <vt:lpstr>Ett antal reformer</vt:lpstr>
      <vt:lpstr>  Figure 4 Net income replacement rate for short-term unemployed (first year), 2009 </vt:lpstr>
      <vt:lpstr>Hur kom reformerna till och hur genomfördes de?</vt:lpstr>
      <vt:lpstr>Reaktion på långvariga problem eller på akut kris?</vt:lpstr>
      <vt:lpstr>Förutsättningar för olika reformer</vt:lpstr>
      <vt:lpstr>Medvetenheten om problemen</vt:lpstr>
      <vt:lpstr>Internationellt inflytande eller återgång till tidigare modell</vt:lpstr>
      <vt:lpstr>Politisk samsyn eller konflikt</vt:lpstr>
      <vt:lpstr>Olika möjligheter hantera särintressen</vt:lpstr>
      <vt:lpstr>Använda metoder för att hantera särintressen</vt:lpstr>
      <vt:lpstr>Chockterapi eller gradvis införande</vt:lpstr>
      <vt:lpstr>Slutsatser</vt:lpstr>
    </vt:vector>
  </TitlesOfParts>
  <Company>iies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Sverige – från makroekonomiskt misslyckande till makroekonomisk framgång</dc:title>
  <dc:creator>calmf</dc:creator>
  <cp:lastModifiedBy>calmf</cp:lastModifiedBy>
  <cp:revision>30</cp:revision>
  <dcterms:created xsi:type="dcterms:W3CDTF">2013-11-26T10:38:41Z</dcterms:created>
  <dcterms:modified xsi:type="dcterms:W3CDTF">2013-11-28T16:29:03Z</dcterms:modified>
</cp:coreProperties>
</file>