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6" r:id="rId5"/>
    <p:sldId id="259" r:id="rId6"/>
    <p:sldId id="28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8" r:id="rId22"/>
    <p:sldId id="274" r:id="rId23"/>
    <p:sldId id="275" r:id="rId24"/>
    <p:sldId id="276" r:id="rId25"/>
    <p:sldId id="277" r:id="rId26"/>
    <p:sldId id="278" r:id="rId27"/>
    <p:sldId id="279" r:id="rId28"/>
    <p:sldId id="289" r:id="rId29"/>
    <p:sldId id="281" r:id="rId30"/>
    <p:sldId id="282" r:id="rId31"/>
    <p:sldId id="290" r:id="rId32"/>
    <p:sldId id="284" r:id="rId33"/>
    <p:sldId id="285" r:id="rId34"/>
  </p:sldIdLst>
  <p:sldSz cx="9144000" cy="6858000" type="screen4x3"/>
  <p:notesSz cx="6858000" cy="99472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AF2DD-0541-46FE-B9E3-E823E38C5D96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D39E0-7F62-403F-B886-1330CA4AD3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54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D39E0-7F62-403F-B886-1330CA4AD311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90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28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8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49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8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80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47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95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6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8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60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8AFA-6D4A-4F63-9FF9-D28F4F29BB4E}" type="datetimeFigureOut">
              <a:rPr lang="sv-SE" smtClean="0"/>
              <a:t>2015-11-29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37F0-DFBD-4460-B550-7264D25117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8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04856" cy="2232248"/>
          </a:xfrm>
        </p:spPr>
        <p:txBody>
          <a:bodyPr>
            <a:noAutofit/>
          </a:bodyPr>
          <a:lstStyle/>
          <a:p>
            <a:r>
              <a:rPr lang="sv-SE" sz="4000" dirty="0" smtClean="0">
                <a:solidFill>
                  <a:srgbClr val="002060"/>
                </a:solidFill>
              </a:rPr>
              <a:t>Sverige och de globala utmaningarna. Är kriser en nödvändighet i den moderna  ekonomin?</a:t>
            </a:r>
            <a:endParaRPr lang="sv-SE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2063080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Lars Calmfors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Skånes ekonomidagar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Kommunalekonomiska föreningen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2/12-2015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2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Keynesianismens guldålder efter andra världskriget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Reaktion på 1930-talskrisen</a:t>
            </a:r>
          </a:p>
          <a:p>
            <a:r>
              <a:rPr lang="sv-SE" dirty="0" smtClean="0"/>
              <a:t>Full sysselsättning skulle garanteras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finanspolitik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penningpolitik</a:t>
            </a:r>
          </a:p>
          <a:p>
            <a:r>
              <a:rPr lang="sv-SE" dirty="0" smtClean="0"/>
              <a:t>Tro på stabilt samband mellan inflation och arbetslöshet (Phillipskurvan)</a:t>
            </a:r>
          </a:p>
          <a:p>
            <a:r>
              <a:rPr lang="sv-SE" dirty="0" smtClean="0"/>
              <a:t>Men sambandet visade sig inte stämma när man konsekvent höll arbetslösheten på en låg nivå och den inte längre varierade upp och ner runt en högre nivå som tidigare</a:t>
            </a:r>
          </a:p>
        </p:txBody>
      </p:sp>
    </p:spTree>
    <p:extLst>
      <p:ext uri="{BB962C8B-B14F-4D97-AF65-F5344CB8AC3E}">
        <p14:creationId xmlns:p14="http://schemas.microsoft.com/office/powerpoint/2010/main" val="105389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Phillipskurvan i USA under 1960-talet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700808"/>
            <a:ext cx="6578600" cy="49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8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Den amerikanska Phillipskurvans sammanbrott efter 1970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772816"/>
            <a:ext cx="6559550" cy="44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1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Den riktiga Phillipskurvan (USA)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99" y="1844824"/>
            <a:ext cx="65532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0950"/>
            <a:ext cx="65532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9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Förändrad teori och politik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Medvetet val att acceptera högre arbetslöshet för att pressa ner inflationen (Thatcher)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restriktiv penning- och finanspolitik</a:t>
            </a:r>
          </a:p>
          <a:p>
            <a:r>
              <a:rPr lang="sv-SE" dirty="0" smtClean="0"/>
              <a:t>På sikt ska arbetslösheten i första hand bekämpas genom arbetsmarknadsreformer som förbättrar arbetsmarknadens funktionssätt</a:t>
            </a:r>
          </a:p>
          <a:p>
            <a:r>
              <a:rPr lang="sv-SE" dirty="0" smtClean="0"/>
              <a:t>Penningpolitiken ska föras av självständiga centralbanker med hög trovärdighet för låginflationspolitik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60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Inflation och arbetslöshet i Sverige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266825"/>
            <a:ext cx="65087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8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Svensk ekonomisk politik runt 1990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Övergång till </a:t>
            </a:r>
            <a:r>
              <a:rPr lang="sv-SE" b="1" dirty="0" smtClean="0"/>
              <a:t>normpolitiken</a:t>
            </a:r>
          </a:p>
          <a:p>
            <a:pPr marL="0" indent="0">
              <a:buNone/>
            </a:pPr>
            <a:r>
              <a:rPr lang="sv-SE" b="1" dirty="0"/>
              <a:t> </a:t>
            </a:r>
            <a:r>
              <a:rPr lang="sv-SE" b="1" dirty="0" smtClean="0"/>
              <a:t>   </a:t>
            </a:r>
            <a:r>
              <a:rPr lang="sv-SE" dirty="0" smtClean="0"/>
              <a:t>- devalveringscykeln skulle brytas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fast växelkurs skulle uppråtthållas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inflationen skulle tvingas ner</a:t>
            </a:r>
          </a:p>
          <a:p>
            <a:r>
              <a:rPr lang="sv-SE" dirty="0" smtClean="0"/>
              <a:t>Men ekonomin var överhettad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kreditmarknadsavregleringar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låneboom och fastighetsprisbubbla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stora löne- och prisstegringar hade redan skett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bubblan brast: finanskris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dramatiskt ökande arbetslöshet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övergång till flytande växelkurs och depreciering tvingas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fram 1992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37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Framgångsrik ekonomisk politik internationellt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Inflationen  föll</a:t>
            </a:r>
          </a:p>
          <a:p>
            <a:r>
              <a:rPr lang="sv-SE" dirty="0" smtClean="0"/>
              <a:t>Samtidigt föll arbetslösheten</a:t>
            </a:r>
          </a:p>
          <a:p>
            <a:r>
              <a:rPr lang="sv-SE" dirty="0" smtClean="0"/>
              <a:t>Federal </a:t>
            </a:r>
            <a:r>
              <a:rPr lang="sv-SE" dirty="0" err="1" smtClean="0"/>
              <a:t>Reserve</a:t>
            </a:r>
            <a:r>
              <a:rPr lang="sv-SE" dirty="0" smtClean="0"/>
              <a:t> (Greenspan) lyckades snabbt stabilisera ekonomin trots IT-kraschen efter </a:t>
            </a:r>
            <a:r>
              <a:rPr lang="sv-SE" dirty="0" err="1" smtClean="0"/>
              <a:t>millenieskiftet</a:t>
            </a:r>
            <a:endParaRPr lang="sv-SE" dirty="0" smtClean="0"/>
          </a:p>
          <a:p>
            <a:r>
              <a:rPr lang="sv-SE" dirty="0" smtClean="0"/>
              <a:t>Lågräntepolitik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69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Federal </a:t>
            </a:r>
            <a:r>
              <a:rPr lang="sv-SE" dirty="0" err="1" smtClean="0">
                <a:solidFill>
                  <a:srgbClr val="002060"/>
                </a:solidFill>
              </a:rPr>
              <a:t>Reserve’s</a:t>
            </a:r>
            <a:r>
              <a:rPr lang="sv-SE" dirty="0" smtClean="0">
                <a:solidFill>
                  <a:srgbClr val="002060"/>
                </a:solidFill>
              </a:rPr>
              <a:t> styrränta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397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7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Arbetslösheten efter stora arbetsmarknadsreformer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686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61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Djupa kriser tycks vara ett  återkommande  inslag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Måste det vara så?</a:t>
            </a:r>
          </a:p>
          <a:p>
            <a:r>
              <a:rPr lang="sv-SE" dirty="0" smtClean="0"/>
              <a:t>Varför är det så svårt att förutse och förhindra ekonomiska kriser?</a:t>
            </a:r>
          </a:p>
          <a:p>
            <a:r>
              <a:rPr lang="sv-SE" dirty="0" smtClean="0"/>
              <a:t>Skulle det kunna göras bättre?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84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Finansiella obalanser byggs upp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Alltför låga räntor</a:t>
            </a:r>
          </a:p>
          <a:p>
            <a:r>
              <a:rPr lang="sv-SE" dirty="0" smtClean="0"/>
              <a:t>Företag och hushåll börjar låna allt mer</a:t>
            </a:r>
          </a:p>
          <a:p>
            <a:r>
              <a:rPr lang="sv-SE" dirty="0" smtClean="0"/>
              <a:t>Finansiella aktörer tar allt större risker i sin jakt på avkastning</a:t>
            </a:r>
          </a:p>
          <a:p>
            <a:r>
              <a:rPr lang="sv-SE" dirty="0" smtClean="0"/>
              <a:t>Mer sofistikerade finansiella instrument som är svåra att överblicka</a:t>
            </a:r>
          </a:p>
          <a:p>
            <a:r>
              <a:rPr lang="sv-SE" dirty="0" smtClean="0"/>
              <a:t>Alltför mikroorienterad finansiell tillsyn</a:t>
            </a:r>
          </a:p>
          <a:p>
            <a:r>
              <a:rPr lang="sv-SE" dirty="0" smtClean="0"/>
              <a:t>Systemrisker negligeras</a:t>
            </a:r>
          </a:p>
          <a:p>
            <a:r>
              <a:rPr lang="sv-SE" dirty="0" smtClean="0"/>
              <a:t>Fastighetsprisbubblor och farligt  hög upplåning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10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Huspriser i USA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50974"/>
            <a:ext cx="6908800" cy="49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Euroområdet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Finanspolitiska regler om budgetunderskott och statsskulder följdes inte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inget ingripande mot  Grekland trots medvetenhet om att landet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fuskade</a:t>
            </a:r>
          </a:p>
          <a:p>
            <a:r>
              <a:rPr lang="sv-SE" dirty="0" smtClean="0"/>
              <a:t>Till synes stabila offentliga finanser i Irland och Spanien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man inser inte att det beror på stora skatteintäkter till följd av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överhettningar och bubblor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omedvetenhet om risken för bankkriser</a:t>
            </a:r>
          </a:p>
          <a:p>
            <a:r>
              <a:rPr lang="sv-SE" dirty="0" smtClean="0"/>
              <a:t>Statsskuldkriser när banker måste räddas och när skatteintäkterna föll till följd av de bristande bubblorna</a:t>
            </a:r>
          </a:p>
          <a:p>
            <a:r>
              <a:rPr lang="sv-SE" dirty="0" smtClean="0"/>
              <a:t>Europeiska Centralbanken oroade sig för inflation och </a:t>
            </a:r>
            <a:r>
              <a:rPr lang="sv-SE" dirty="0" err="1" smtClean="0"/>
              <a:t>varr</a:t>
            </a:r>
            <a:r>
              <a:rPr lang="sv-SE" dirty="0" smtClean="0"/>
              <a:t> sen med att sänka sin styrränta tillräckligt och att tillgripa kvantitativa  lättnader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man såg inte deflationsriskerna i 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Varför hamnade vi i finanskris och  eurokris?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Politikers och andra beslutsfattares fel?</a:t>
            </a:r>
          </a:p>
          <a:p>
            <a:r>
              <a:rPr lang="sv-SE" dirty="0" smtClean="0"/>
              <a:t>Ekonomers fel?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801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Politikernas ansvar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Man tog inte ekonomernas varningar om risken för olika konjunkturutveckling  i olika euroländer på tillräckligt allvar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Irland och Spanien skulle ha behövt högre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räntor före finanskrisen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när det inte var möjligt skulle finanspolitiken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ha behövt vara stramare</a:t>
            </a:r>
          </a:p>
          <a:p>
            <a:r>
              <a:rPr lang="sv-SE" dirty="0" smtClean="0"/>
              <a:t>Generellt stramare finanspolitik i euroområdet före eurokrisen hade gett större finanspolitiska buffertar</a:t>
            </a:r>
          </a:p>
          <a:p>
            <a:r>
              <a:rPr lang="sv-SE" dirty="0" smtClean="0"/>
              <a:t>Man hade behövt ta de egna finanspolitiska reglerna på större allvar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77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Ekonomernas ansvar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1960-talet: fel teori om sambandet mellan inflation och arbetslöshet</a:t>
            </a:r>
          </a:p>
          <a:p>
            <a:r>
              <a:rPr lang="sv-SE" dirty="0" smtClean="0"/>
              <a:t>Ekonomer varnade bara undantagsvis om risken för en finanskris</a:t>
            </a:r>
          </a:p>
          <a:p>
            <a:r>
              <a:rPr lang="sv-SE" dirty="0" smtClean="0"/>
              <a:t>För stor förkärlek för avancerade modeller byggda på antaganden om rationellt beteende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bubblor och finanskriser passade inte riktigt in  i modellerna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saknades nästan helt i läroböckerna</a:t>
            </a:r>
          </a:p>
          <a:p>
            <a:r>
              <a:rPr lang="sv-SE" dirty="0" smtClean="0"/>
              <a:t>För lite fokus på ekonomisk  historia</a:t>
            </a:r>
          </a:p>
          <a:p>
            <a:r>
              <a:rPr lang="sv-SE" dirty="0" smtClean="0"/>
              <a:t>Det nationalekonomiska tänkandet hängde inte med avregleringen av finansmarknaderna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för lång tid sedan tidigare stora finanskriser i utvecklade  länder</a:t>
            </a:r>
          </a:p>
          <a:p>
            <a:r>
              <a:rPr lang="sv-SE" dirty="0" smtClean="0"/>
              <a:t>Mer fokus på doktrinhistoria hade gett mer relativistisk syn på våra analysmodeller</a:t>
            </a:r>
          </a:p>
          <a:p>
            <a:r>
              <a:rPr lang="sv-SE" dirty="0" smtClean="0"/>
              <a:t>Tendens till konformism inom professionen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273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Tre exempel på svårigheterna att ha en  egen linje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Överhettningen i slutet av 1980-talet</a:t>
            </a:r>
          </a:p>
          <a:p>
            <a:r>
              <a:rPr lang="sv-SE" dirty="0" smtClean="0"/>
              <a:t>Växelkurspolitiken i början av 1990-talet</a:t>
            </a:r>
          </a:p>
          <a:p>
            <a:r>
              <a:rPr lang="sv-SE" dirty="0" smtClean="0"/>
              <a:t>Finanspolitiken under finanskrisen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21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Vilka framtida kriser kommer vi inte  att förutse?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Det går inte att förutse vad vi inte kan förutse</a:t>
            </a:r>
          </a:p>
          <a:p>
            <a:r>
              <a:rPr lang="sv-SE" dirty="0" smtClean="0"/>
              <a:t>Flyktingkrisen var inte möjlig att förutse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utbildning och generösa anställningsstöd räcker inte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nödvändigt med större löneskillnader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annars värre samhällskris än vi kan tro</a:t>
            </a:r>
          </a:p>
          <a:p>
            <a:r>
              <a:rPr lang="sv-SE" dirty="0" smtClean="0"/>
              <a:t>Har vi en boprisbubbla som kommer att brista?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Utan åtgärder ökar risken för en farlig bubbla som brister i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framtiden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Men åtgärder för att motverka en farlig bubbla riskerar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 att nu utlösa just den kris som vi vill undvika i framtiden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90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83" y="685800"/>
            <a:ext cx="597054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4683" y="6096000"/>
            <a:ext cx="37131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 smtClean="0"/>
              <a:t>Källa: Finanspolitiska rådet (2015)</a:t>
            </a:r>
            <a:endParaRPr lang="sv-SE" sz="1050" b="1" dirty="0"/>
          </a:p>
        </p:txBody>
      </p:sp>
    </p:spTree>
    <p:extLst>
      <p:ext uri="{BB962C8B-B14F-4D97-AF65-F5344CB8AC3E}">
        <p14:creationId xmlns:p14="http://schemas.microsoft.com/office/powerpoint/2010/main" val="14084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Hushållens skuldkvot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3" y="1396578"/>
            <a:ext cx="46672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6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Kort svar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Kriser är inte nödvändiga men oundvikliga</a:t>
            </a:r>
          </a:p>
          <a:p>
            <a:r>
              <a:rPr lang="sv-SE" dirty="0" smtClean="0"/>
              <a:t>Det har alltid varit så – inte bättre förr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8182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Bostadspriser i Sverige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790278"/>
            <a:ext cx="52514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01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Vad kan göras bättre för att förutse framtida kriser?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Politiker kan bli bättre på att lyssna på ekonomer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 hjälper ibland men förmodligen inte  så mycket</a:t>
            </a:r>
          </a:p>
          <a:p>
            <a:r>
              <a:rPr lang="sv-SE" dirty="0" smtClean="0"/>
              <a:t>Ekonomer kan bli bättre på att bedöma risker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större vikt vid historiska erfarenheter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mer relativistisk syn på analysmodellerna</a:t>
            </a:r>
          </a:p>
          <a:p>
            <a:r>
              <a:rPr lang="sv-SE" dirty="0" smtClean="0"/>
              <a:t>Större medvetenhet om att framtida problem kan vara mycket olika tidigare problem</a:t>
            </a:r>
          </a:p>
          <a:p>
            <a:r>
              <a:rPr lang="sv-SE" dirty="0" smtClean="0"/>
              <a:t>Bra hantering av en typ av problem ökar ofta risken för andra problem</a:t>
            </a:r>
          </a:p>
          <a:p>
            <a:r>
              <a:rPr lang="sv-SE" dirty="0" smtClean="0"/>
              <a:t>Viktigt med pluralism i </a:t>
            </a:r>
            <a:r>
              <a:rPr lang="sv-SE" dirty="0" err="1" smtClean="0"/>
              <a:t>anlyserna</a:t>
            </a:r>
            <a:r>
              <a:rPr lang="sv-SE" dirty="0" smtClean="0"/>
              <a:t> och att inte anpassa sig till </a:t>
            </a:r>
            <a:r>
              <a:rPr lang="sv-SE" i="1" dirty="0" err="1" smtClean="0"/>
              <a:t>conventional</a:t>
            </a:r>
            <a:r>
              <a:rPr lang="sv-SE" i="1" dirty="0" smtClean="0"/>
              <a:t> </a:t>
            </a:r>
            <a:r>
              <a:rPr lang="sv-SE" i="1" dirty="0" err="1" smtClean="0"/>
              <a:t>wisdom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063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Kriser kommer alltid att inträffa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Samhällsvetenskap är svårare än naturvetenskap</a:t>
            </a:r>
          </a:p>
          <a:p>
            <a:r>
              <a:rPr lang="sv-SE" dirty="0" smtClean="0"/>
              <a:t>Mänskligt beteende påverkas av alltför många faktorer som kan förändras</a:t>
            </a:r>
          </a:p>
          <a:p>
            <a:r>
              <a:rPr lang="sv-SE" dirty="0" smtClean="0"/>
              <a:t>Vi kan göra bra prognoser när allt går på räls men inte för fundamentala förändringar</a:t>
            </a:r>
          </a:p>
          <a:p>
            <a:r>
              <a:rPr lang="sv-SE" dirty="0" smtClean="0"/>
              <a:t>Vi kan bli bättre på att bedöma </a:t>
            </a:r>
            <a:r>
              <a:rPr lang="sv-SE" b="1" dirty="0" smtClean="0"/>
              <a:t>risker</a:t>
            </a:r>
          </a:p>
          <a:p>
            <a:r>
              <a:rPr lang="sv-SE" dirty="0" smtClean="0"/>
              <a:t>Men vi kommer aldrig att kunna förutse vilka risker som materialiseras och när de gör det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9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5400" b="1" dirty="0" smtClean="0"/>
              <a:t>Inga revolutionerande slutsatser – förmodligen gick det att förutse.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2397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984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South Sea </a:t>
            </a:r>
            <a:r>
              <a:rPr lang="sv-SE" dirty="0" err="1" smtClean="0">
                <a:solidFill>
                  <a:srgbClr val="002060"/>
                </a:solidFill>
              </a:rPr>
              <a:t>bubble</a:t>
            </a:r>
            <a:r>
              <a:rPr lang="sv-SE" dirty="0" smtClean="0">
                <a:solidFill>
                  <a:srgbClr val="002060"/>
                </a:solidFill>
              </a:rPr>
              <a:t> 1720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56" y="1214984"/>
            <a:ext cx="52959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9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Utvecklingen sedan 1920-talet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Globalt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Depressionen på 1930-talet</a:t>
            </a:r>
          </a:p>
          <a:p>
            <a:r>
              <a:rPr lang="sv-SE" dirty="0" smtClean="0"/>
              <a:t>Hög tillväxt och låg arbetslöshet efter andra världskriget </a:t>
            </a:r>
          </a:p>
          <a:p>
            <a:r>
              <a:rPr lang="sv-SE" dirty="0" smtClean="0"/>
              <a:t>Världsinflationen och oljekrisen  1973/74</a:t>
            </a:r>
          </a:p>
          <a:p>
            <a:r>
              <a:rPr lang="sv-SE" dirty="0" smtClean="0"/>
              <a:t>Efterföljande stagflation</a:t>
            </a:r>
          </a:p>
          <a:p>
            <a:r>
              <a:rPr lang="sv-SE" dirty="0" smtClean="0"/>
              <a:t>Inflationsbekämpning med hög arbetslöshet under 1980-talet</a:t>
            </a:r>
          </a:p>
          <a:p>
            <a:r>
              <a:rPr lang="sv-SE" i="1" dirty="0" smtClean="0"/>
              <a:t>The </a:t>
            </a:r>
            <a:r>
              <a:rPr lang="sv-SE" i="1" dirty="0" err="1" smtClean="0"/>
              <a:t>Great</a:t>
            </a:r>
            <a:r>
              <a:rPr lang="sv-SE" i="1" dirty="0" smtClean="0"/>
              <a:t> Moderation</a:t>
            </a:r>
          </a:p>
          <a:p>
            <a:r>
              <a:rPr lang="sv-SE" dirty="0" smtClean="0"/>
              <a:t>Den internationella finanskrisen och efterföljande lågkonjunktur</a:t>
            </a:r>
          </a:p>
          <a:p>
            <a:r>
              <a:rPr lang="sv-SE" dirty="0" smtClean="0"/>
              <a:t>Eurokrisen</a:t>
            </a:r>
          </a:p>
          <a:p>
            <a:r>
              <a:rPr lang="sv-SE" dirty="0"/>
              <a:t>?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Sverige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Depressionen på 1930-talet</a:t>
            </a:r>
          </a:p>
          <a:p>
            <a:r>
              <a:rPr lang="sv-SE" dirty="0" smtClean="0"/>
              <a:t>Rekordåren efter andra världskriget</a:t>
            </a:r>
          </a:p>
          <a:p>
            <a:r>
              <a:rPr lang="sv-SE" dirty="0" smtClean="0"/>
              <a:t>Inflation och efterföljande kostnadskris i mitten av 1970-talet</a:t>
            </a:r>
          </a:p>
          <a:p>
            <a:r>
              <a:rPr lang="sv-SE" dirty="0" smtClean="0"/>
              <a:t>Devalveringscykelunder slutet av 1970-talet och 1980-talet</a:t>
            </a:r>
          </a:p>
          <a:p>
            <a:r>
              <a:rPr lang="sv-SE" dirty="0" smtClean="0"/>
              <a:t>1990-talskrisen</a:t>
            </a:r>
          </a:p>
          <a:p>
            <a:r>
              <a:rPr lang="sv-SE" dirty="0" smtClean="0"/>
              <a:t>Hög tillväxt efter krisen</a:t>
            </a:r>
          </a:p>
          <a:p>
            <a:r>
              <a:rPr lang="sv-SE" dirty="0" smtClean="0"/>
              <a:t>Sverige drabbas av den internationella finanskrisen och efterföljande lågkonjunktur</a:t>
            </a:r>
          </a:p>
          <a:p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671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Börskurser  i USA 1925-1942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20" y="1844824"/>
            <a:ext cx="72580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9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Mindre konjunkturfluktuationer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93174" cy="48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1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Dramatiskt globalt produktionsfall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772816"/>
            <a:ext cx="68103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4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Varför återkommande kriser?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Ekonomisk politik är genuint svår</a:t>
            </a:r>
          </a:p>
          <a:p>
            <a:r>
              <a:rPr lang="sv-SE" dirty="0" smtClean="0"/>
              <a:t>Ekonomisk-politiska beslutsfattare tenderar hela  tiden att ”utkämpa gårdagens krig”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55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1021</Words>
  <Application>Microsoft Office PowerPoint</Application>
  <PresentationFormat>On-screen Show (4:3)</PresentationFormat>
  <Paragraphs>153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Sverige och de globala utmaningarna. Är kriser en nödvändighet i den moderna  ekonomin?</vt:lpstr>
      <vt:lpstr>Djupa kriser tycks vara ett  återkommande  inslag</vt:lpstr>
      <vt:lpstr>Kort svar</vt:lpstr>
      <vt:lpstr>South Sea bubble 1720</vt:lpstr>
      <vt:lpstr>Utvecklingen sedan 1920-talet</vt:lpstr>
      <vt:lpstr>Börskurser  i USA 1925-1942</vt:lpstr>
      <vt:lpstr>Mindre konjunkturfluktuationer</vt:lpstr>
      <vt:lpstr>Dramatiskt globalt produktionsfall</vt:lpstr>
      <vt:lpstr>Varför återkommande kriser?</vt:lpstr>
      <vt:lpstr>Keynesianismens guldålder efter andra världskriget</vt:lpstr>
      <vt:lpstr>Phillipskurvan i USA under 1960-talet</vt:lpstr>
      <vt:lpstr>Den amerikanska Phillipskurvans sammanbrott efter 1970</vt:lpstr>
      <vt:lpstr>Den riktiga Phillipskurvan (USA)</vt:lpstr>
      <vt:lpstr>Förändrad teori och politik</vt:lpstr>
      <vt:lpstr>Inflation och arbetslöshet i Sverige</vt:lpstr>
      <vt:lpstr>Svensk ekonomisk politik runt 1990</vt:lpstr>
      <vt:lpstr>Framgångsrik ekonomisk politik internationellt</vt:lpstr>
      <vt:lpstr>Federal Reserve’s styrränta</vt:lpstr>
      <vt:lpstr>Arbetslösheten efter stora arbetsmarknadsreformer</vt:lpstr>
      <vt:lpstr>Finansiella obalanser byggs upp</vt:lpstr>
      <vt:lpstr>Huspriser i USA</vt:lpstr>
      <vt:lpstr>Euroområdet</vt:lpstr>
      <vt:lpstr>Varför hamnade vi i finanskris och  eurokris?</vt:lpstr>
      <vt:lpstr>Politikernas ansvar</vt:lpstr>
      <vt:lpstr>Ekonomernas ansvar</vt:lpstr>
      <vt:lpstr>Tre exempel på svårigheterna att ha en  egen linje</vt:lpstr>
      <vt:lpstr>Vilka framtida kriser kommer vi inte  att förutse?</vt:lpstr>
      <vt:lpstr>PowerPoint Presentation</vt:lpstr>
      <vt:lpstr>Hushållens skuldkvot</vt:lpstr>
      <vt:lpstr>Bostadspriser i Sverige</vt:lpstr>
      <vt:lpstr>Vad kan göras bättre för att förutse framtida kriser?</vt:lpstr>
      <vt:lpstr>Kriser kommer alltid att inträffa</vt:lpstr>
      <vt:lpstr>PowerPoint Presentation</vt:lpstr>
    </vt:vector>
  </TitlesOfParts>
  <Company>Stockholm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Sverige och de globala utmaningarna. Är kriser en nödvändighet i den moderna  ekonomin?</dc:title>
  <dc:creator>calmf</dc:creator>
  <cp:lastModifiedBy>calmf</cp:lastModifiedBy>
  <cp:revision>23</cp:revision>
  <cp:lastPrinted>2015-11-30T19:05:48Z</cp:lastPrinted>
  <dcterms:created xsi:type="dcterms:W3CDTF">2015-11-29T07:49:44Z</dcterms:created>
  <dcterms:modified xsi:type="dcterms:W3CDTF">2015-11-30T19:16:41Z</dcterms:modified>
</cp:coreProperties>
</file>