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021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42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3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30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6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24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48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978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0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30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00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D5FB-C7F8-41D8-A284-F986B2CE0729}" type="datetimeFigureOut">
              <a:rPr lang="sv-SE" smtClean="0"/>
              <a:t>2014-01-18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1FD0E-4DD9-4AC8-B33D-E38C493E8B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92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Behovet av en ny skattereform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pmj: Politik, Media, Juridik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IVA, 22 januari 2014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5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Förutsättningarna för en ny skattereform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Komplicerade frågor ger stort utrymme för populistisk argumentation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människor har svårt förstå varför </a:t>
            </a:r>
            <a:r>
              <a:rPr lang="sv-SE" b="1" dirty="0" smtClean="0"/>
              <a:t>nödvändiga </a:t>
            </a:r>
            <a:r>
              <a:rPr lang="sv-SE" dirty="0" smtClean="0"/>
              <a:t>aktiviteter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ska beskattas högt</a:t>
            </a:r>
          </a:p>
          <a:p>
            <a:pPr marL="0" indent="0">
              <a:buNone/>
            </a:pPr>
            <a:r>
              <a:rPr lang="sv-SE" dirty="0" smtClean="0"/>
              <a:t>     - svårt förklara varför uteblivna kostnader (förmånen inte </a:t>
            </a:r>
          </a:p>
          <a:p>
            <a:pPr marL="0" indent="0">
              <a:buNone/>
            </a:pPr>
            <a:r>
              <a:rPr lang="sv-SE"/>
              <a:t> </a:t>
            </a:r>
            <a:r>
              <a:rPr lang="sv-SE" smtClean="0"/>
              <a:t>      betala </a:t>
            </a:r>
            <a:r>
              <a:rPr lang="sv-SE" dirty="0" smtClean="0"/>
              <a:t>hyra vid eget boende) ska beskattas</a:t>
            </a:r>
          </a:p>
          <a:p>
            <a:r>
              <a:rPr lang="sv-SE" dirty="0" smtClean="0"/>
              <a:t>Inte lika stora problem som inför 1990/91 års skattereform</a:t>
            </a:r>
          </a:p>
          <a:p>
            <a:r>
              <a:rPr lang="sv-SE" dirty="0" smtClean="0"/>
              <a:t>Störst förutsättningar för bra diskussion om politiskt tryck om skattekvoten höjs för att finansiera högre offentliga utgifter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202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1990/91 års skattereform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Bredare skattebaser och lägre skattesatser</a:t>
            </a:r>
          </a:p>
          <a:p>
            <a:r>
              <a:rPr lang="sv-SE" dirty="0" smtClean="0"/>
              <a:t>Högsta marginalskatt på inkomster ca 50 procent</a:t>
            </a:r>
          </a:p>
          <a:p>
            <a:r>
              <a:rPr lang="sv-SE" dirty="0" smtClean="0"/>
              <a:t>Enhetlig moms på 25 procent</a:t>
            </a:r>
          </a:p>
          <a:p>
            <a:r>
              <a:rPr lang="sv-SE" dirty="0" smtClean="0"/>
              <a:t>Dual inkomstskatt: lägre (nominell) beskattning av kapitalinkomster än den högsta marginalskatten på arbetsinkomster</a:t>
            </a:r>
          </a:p>
          <a:p>
            <a:r>
              <a:rPr lang="sv-SE" dirty="0" smtClean="0"/>
              <a:t>Fastighetsbeskattning för att investeringar i eget boende skulle beskattas på samma sätt som andra kapitalplaceringar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683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Grundläggande principer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Huvudprincipen bakom den stora skattereformen: </a:t>
            </a:r>
            <a:r>
              <a:rPr lang="sv-SE" b="1" dirty="0" smtClean="0"/>
              <a:t>enkelhet och neutralitet</a:t>
            </a:r>
          </a:p>
          <a:p>
            <a:r>
              <a:rPr lang="sv-SE" dirty="0" smtClean="0"/>
              <a:t>Inte så mycket </a:t>
            </a:r>
            <a:r>
              <a:rPr lang="sv-SE" b="1" dirty="0" smtClean="0"/>
              <a:t>optimal beskattningsteori </a:t>
            </a:r>
            <a:r>
              <a:rPr lang="sv-SE" dirty="0" smtClean="0"/>
              <a:t>och </a:t>
            </a:r>
            <a:r>
              <a:rPr lang="sv-SE" b="1" dirty="0" smtClean="0"/>
              <a:t>sysselsättningshänsyn</a:t>
            </a:r>
          </a:p>
          <a:p>
            <a:r>
              <a:rPr lang="sv-SE" dirty="0" smtClean="0"/>
              <a:t>Enligt optimal beskattningsteori ska de aktiviteter vilkas omfattning är mest känsliga för skattehöjningar beskattas lägst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/>
              <a:t> </a:t>
            </a:r>
            <a:r>
              <a:rPr lang="sv-SE" b="1" dirty="0" smtClean="0"/>
              <a:t>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346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Befogade förändringar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RUT-avdraget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korrigerar för den snedvridning som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uppkommer därför att marknadsarbete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beskattas men inte egenarbete</a:t>
            </a:r>
          </a:p>
          <a:p>
            <a:r>
              <a:rPr lang="sv-SE" dirty="0" smtClean="0"/>
              <a:t>Jobbskatteavdraget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beslut om arbetskraftsdeltagande särskilt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känsligt för beskattning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sysselsättningsskäl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104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Obefogade förändringar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Lägre livsmedelsmoms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livsmedelskonsumtion är relativt okänslig för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prisökningar</a:t>
            </a:r>
          </a:p>
          <a:p>
            <a:r>
              <a:rPr lang="sv-SE" dirty="0" smtClean="0"/>
              <a:t>Lägre moms på hotelltjänster, skidliftar, camping, kulturevenemang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aktiviteter som är komplement till fritid</a:t>
            </a:r>
          </a:p>
          <a:p>
            <a:r>
              <a:rPr lang="sv-SE" dirty="0" smtClean="0"/>
              <a:t>Finansiella tjänster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4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De högsta marginalskatterna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Större effekter på </a:t>
            </a:r>
            <a:r>
              <a:rPr lang="sv-SE" b="1" dirty="0" smtClean="0"/>
              <a:t>beskattningsbar inkomst </a:t>
            </a:r>
            <a:r>
              <a:rPr lang="sv-SE" dirty="0" smtClean="0"/>
              <a:t>än på </a:t>
            </a:r>
            <a:r>
              <a:rPr lang="sv-SE" b="1" dirty="0" smtClean="0"/>
              <a:t>arbetade timmar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utbildning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kompetens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ansträngning</a:t>
            </a:r>
          </a:p>
          <a:p>
            <a:r>
              <a:rPr lang="sv-SE" dirty="0" smtClean="0"/>
              <a:t>Internationell rörlighet</a:t>
            </a:r>
          </a:p>
          <a:p>
            <a:r>
              <a:rPr lang="sv-SE" dirty="0" smtClean="0"/>
              <a:t>Små eller inga kostnader avskaffa värnskatten</a:t>
            </a:r>
          </a:p>
          <a:p>
            <a:r>
              <a:rPr lang="sv-SE" dirty="0" smtClean="0"/>
              <a:t>Ökad inkomstolikhet beror främst på ojämnt fördelade kapitalinkomster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849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Varierande kapitalinkomstskatter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30 procent på räntor, utdelningar och reavinster noterade aktier</a:t>
            </a:r>
          </a:p>
          <a:p>
            <a:r>
              <a:rPr lang="sv-SE" dirty="0" smtClean="0"/>
              <a:t>25 procent utdelning och reavinster onoterade aktier</a:t>
            </a:r>
          </a:p>
          <a:p>
            <a:r>
              <a:rPr lang="sv-SE" dirty="0" smtClean="0"/>
              <a:t>22 procent reavinster bostad</a:t>
            </a:r>
          </a:p>
          <a:p>
            <a:r>
              <a:rPr lang="sv-SE" dirty="0" smtClean="0"/>
              <a:t>20 procent kapitalinkomster ägare fåmansbolag</a:t>
            </a:r>
          </a:p>
          <a:p>
            <a:r>
              <a:rPr lang="sv-SE" dirty="0" smtClean="0"/>
              <a:t>15 procent avkastning pensionssparande</a:t>
            </a:r>
          </a:p>
          <a:p>
            <a:r>
              <a:rPr lang="sv-SE" dirty="0" smtClean="0"/>
              <a:t>Ännu lägre investeringssparkonto och kapitalförsäkring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55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Fastighetsbeskattningen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Neutralitet med andra kapitalplaceringar kräver att förmånen att inte betala hyra beskattas</a:t>
            </a:r>
          </a:p>
          <a:p>
            <a:r>
              <a:rPr lang="sv-SE" dirty="0" smtClean="0"/>
              <a:t>Fastighetsskatt är en av de minst snedvridande skatterna</a:t>
            </a:r>
          </a:p>
          <a:p>
            <a:r>
              <a:rPr lang="sv-SE" dirty="0" smtClean="0"/>
              <a:t>Högre fastighetsskatt (beskattning av schablonintäkt) möjliggör att mer snedvridande skatter kan sänkas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813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Sociala avgifter för ungdomar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I bästa fall dyr metod att öka ungdomssysselsättningen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- 1-1,4 miljoner kr per ungdomsjobb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- 6 000-10 000 ytterligare ungdomsjobb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undanträngning av jobb för äldre</a:t>
            </a:r>
          </a:p>
          <a:p>
            <a:r>
              <a:rPr lang="sv-SE" dirty="0" smtClean="0"/>
              <a:t>Ungdomarbetslöshet är mindre allvarlig än arbetslöshet för äldre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kortare arbetslöshetsperioder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feriejobb och jobb vid sidan av studier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mindre negativa långsiktsverkningar på inkomster och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sysselsättning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414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Behovet av en ny skattereform</vt:lpstr>
      <vt:lpstr>1990/91 års skattereform</vt:lpstr>
      <vt:lpstr>Grundläggande principer</vt:lpstr>
      <vt:lpstr>Befogade förändringar</vt:lpstr>
      <vt:lpstr>Obefogade förändringar</vt:lpstr>
      <vt:lpstr>De högsta marginalskatterna</vt:lpstr>
      <vt:lpstr>Varierande kapitalinkomstskatter</vt:lpstr>
      <vt:lpstr>Fastighetsbeskattningen</vt:lpstr>
      <vt:lpstr>Sociala avgifter för ungdomar</vt:lpstr>
      <vt:lpstr>Förutsättningarna för en ny skattereform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Behovet av en ny skattereform</dc:title>
  <dc:creator>calmf</dc:creator>
  <cp:lastModifiedBy>calmf</cp:lastModifiedBy>
  <cp:revision>6</cp:revision>
  <dcterms:created xsi:type="dcterms:W3CDTF">2014-01-18T09:08:06Z</dcterms:created>
  <dcterms:modified xsi:type="dcterms:W3CDTF">2014-01-18T10:38:02Z</dcterms:modified>
</cp:coreProperties>
</file>