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081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0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2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580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3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25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58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26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29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69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84772-A440-4A76-AEF4-24A30E666E14}" type="datetimeFigureOut">
              <a:rPr lang="sv-SE" smtClean="0"/>
              <a:t>2014-05-13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79480-F9C2-48A2-9B1B-D47627B18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654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Finanspolitiska rådets rapport 2014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13/5-2014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31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Verbal ekvation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/>
              <a:t>(Offentliga utgifter exklusive ränteutgifter)/BNP = (Offentliga inkomster exklusive </a:t>
            </a:r>
            <a:r>
              <a:rPr lang="sv-SE" dirty="0" smtClean="0"/>
              <a:t>ränteinkomster</a:t>
            </a:r>
            <a:r>
              <a:rPr lang="sv-SE" dirty="0"/>
              <a:t>)/BNP + ränta </a:t>
            </a:r>
            <a:r>
              <a:rPr lang="sv-SE" i="1" dirty="0"/>
              <a:t>x </a:t>
            </a:r>
            <a:r>
              <a:rPr lang="sv-SE" dirty="0"/>
              <a:t> (räntebärande nettoförmögenhet/BNP) - (finansiellt sparande/BNP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Minskat finansiellt sparande med 1 procent av BNP minskar på sikt räntebärande nettoförmögenhet med 1/4 = 25 procentenheter</a:t>
            </a:r>
          </a:p>
          <a:p>
            <a:r>
              <a:rPr lang="sv-SE" dirty="0" smtClean="0"/>
              <a:t>Med 4 % ränta minskar ränteinkomsterna med 1 procent av BNP</a:t>
            </a:r>
          </a:p>
          <a:p>
            <a:r>
              <a:rPr lang="sv-SE" dirty="0" smtClean="0"/>
              <a:t>Samtidigt innebär en sänkning av det finansiella sparandet med 1 procentenhet att 1 procent av BNP frigörs för att finansiera de offentliga utgifterna</a:t>
            </a:r>
          </a:p>
          <a:p>
            <a:r>
              <a:rPr lang="sv-SE" dirty="0" smtClean="0"/>
              <a:t>De två effekterna tar ut varandra</a:t>
            </a:r>
          </a:p>
          <a:p>
            <a:r>
              <a:rPr lang="sv-SE" b="1" dirty="0" smtClean="0"/>
              <a:t>På </a:t>
            </a:r>
            <a:r>
              <a:rPr lang="sv-SE" b="1" smtClean="0"/>
              <a:t>sikt </a:t>
            </a:r>
            <a:r>
              <a:rPr lang="sv-SE" b="1" smtClean="0"/>
              <a:t>frigör </a:t>
            </a:r>
            <a:r>
              <a:rPr lang="sv-SE" b="1" dirty="0" smtClean="0"/>
              <a:t>ett reviderat saldomål inga resurser för högre offentliga utgifter</a:t>
            </a:r>
          </a:p>
          <a:p>
            <a:r>
              <a:rPr lang="sv-SE" b="1" dirty="0" smtClean="0"/>
              <a:t>Resurser frigörs bara under en anpassningsperiod  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9925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Allmän bedöming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Hög analyskvalitet</a:t>
            </a:r>
          </a:p>
          <a:p>
            <a:r>
              <a:rPr lang="sv-SE" dirty="0" smtClean="0"/>
              <a:t>Vissa avsnitt är för svåra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Kapitel 7: Överskottsmålet och den offentliga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förmögenheten - differensekvationer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Kapitel 4: Jobbskatteavdraget och inkomst-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fördelningen – Lorenzkurvor</a:t>
            </a:r>
          </a:p>
          <a:p>
            <a:r>
              <a:rPr lang="sv-SE" dirty="0" smtClean="0"/>
              <a:t>Uppdraget är ”att öka den offentliga diskussionen i samhället om den ekonomiska politiken”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603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Mina kommentarer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Jobbskatteavdraget och inkomstfördelningen</a:t>
            </a:r>
          </a:p>
          <a:p>
            <a:r>
              <a:rPr lang="sv-SE" dirty="0" smtClean="0"/>
              <a:t>Arbetsmarknaden</a:t>
            </a:r>
          </a:p>
          <a:p>
            <a:r>
              <a:rPr lang="sv-SE" dirty="0" smtClean="0"/>
              <a:t>De offentliga finanserna</a:t>
            </a:r>
          </a:p>
          <a:p>
            <a:r>
              <a:rPr lang="sv-SE" dirty="0" smtClean="0"/>
              <a:t>Utgiftstaket</a:t>
            </a:r>
          </a:p>
          <a:p>
            <a:r>
              <a:rPr lang="sv-SE" dirty="0" smtClean="0"/>
              <a:t>Överskottsmålet och den offentliga förmögenheten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949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Jobbskatteavdraget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Modellberäkningar bekräftar stora arbetsutbudseffekter, och därmed sannolikt, också stora sysselsättningseffekter</a:t>
            </a:r>
          </a:p>
          <a:p>
            <a:r>
              <a:rPr lang="sv-SE" dirty="0" smtClean="0"/>
              <a:t>Ökad inkomstspridning mellan nedre halvan av inkomstfördelningen och medianen</a:t>
            </a:r>
          </a:p>
          <a:p>
            <a:r>
              <a:rPr lang="sv-SE" dirty="0" smtClean="0"/>
              <a:t>Borde jobbskatteavdraget mer riktas mot lågavlönade?</a:t>
            </a:r>
          </a:p>
          <a:p>
            <a:r>
              <a:rPr lang="sv-SE" dirty="0" smtClean="0"/>
              <a:t>Tidig avtrappning med ökad inkomst?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220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Arbetsmarknaden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Undermålig politisk debatt</a:t>
            </a:r>
          </a:p>
          <a:p>
            <a:r>
              <a:rPr lang="sv-SE" dirty="0" smtClean="0"/>
              <a:t>Pedagogiskt och nyanserat kapitel</a:t>
            </a:r>
          </a:p>
          <a:p>
            <a:r>
              <a:rPr lang="sv-SE" dirty="0" smtClean="0"/>
              <a:t>Sedan 2006 högre arbetskraftsdeltagande med 1 procentenhet</a:t>
            </a:r>
          </a:p>
          <a:p>
            <a:r>
              <a:rPr lang="sv-SE" dirty="0" smtClean="0"/>
              <a:t>Oförändrad sysselsättningsgrad</a:t>
            </a:r>
          </a:p>
          <a:p>
            <a:r>
              <a:rPr lang="sv-SE" dirty="0" smtClean="0"/>
              <a:t>Med demografisk korrigering har arbetskraftsdeltagandet ökat med 2 procentenheter och sysselsättningsgraden med 1 procentenhet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201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Ungdomsarbetslösheten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Korta arbetslöshetstider</a:t>
            </a:r>
          </a:p>
          <a:p>
            <a:r>
              <a:rPr lang="sv-SE" dirty="0" smtClean="0"/>
              <a:t>Många studerande eller som söker arbete under sommarmånaderna</a:t>
            </a:r>
          </a:p>
          <a:p>
            <a:r>
              <a:rPr lang="sv-SE" dirty="0" smtClean="0"/>
              <a:t>Mått på inaktivitet är bättre (och ger en mer positiv bild)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inte i arbete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inte i utbildning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inte i arbetsmarknadsprogram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0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De offentliga finanserna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Regeringen utvärderar om överskottsmålet uppfylls med alltför många indikatorer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alltid möjligt hitta någon indikator som visar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måluppfyllelse</a:t>
            </a:r>
          </a:p>
          <a:p>
            <a:r>
              <a:rPr lang="sv-SE" dirty="0" smtClean="0"/>
              <a:t>Använd bara </a:t>
            </a:r>
            <a:r>
              <a:rPr lang="sv-SE" i="1" dirty="0" smtClean="0"/>
              <a:t>en </a:t>
            </a:r>
            <a:r>
              <a:rPr lang="sv-SE" dirty="0" smtClean="0"/>
              <a:t>indikator</a:t>
            </a:r>
          </a:p>
          <a:p>
            <a:r>
              <a:rPr lang="sv-SE" dirty="0" smtClean="0"/>
              <a:t>Rådet: Strukturellt finansiellt sparande innevarande och nästa år</a:t>
            </a:r>
          </a:p>
          <a:p>
            <a:r>
              <a:rPr lang="sv-SE" dirty="0" smtClean="0"/>
              <a:t>Men också tillbakablickande tioårsgenomsnitt?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204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Utgiftstaket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Begränsat utrymme under taket de kommande året</a:t>
            </a:r>
          </a:p>
          <a:p>
            <a:r>
              <a:rPr lang="sv-SE" dirty="0" smtClean="0"/>
              <a:t>Hur ska taket hanteras vid ett regeringsskifte</a:t>
            </a:r>
          </a:p>
          <a:p>
            <a:r>
              <a:rPr lang="sv-SE" dirty="0" smtClean="0"/>
              <a:t>Taket fastställt för tre år framåt</a:t>
            </a:r>
          </a:p>
          <a:p>
            <a:r>
              <a:rPr lang="sv-SE" dirty="0" smtClean="0"/>
              <a:t>Vi kan få debatt om att höjda tak bryter mot ramverket</a:t>
            </a:r>
          </a:p>
          <a:p>
            <a:r>
              <a:rPr lang="sv-SE" dirty="0" smtClean="0"/>
              <a:t>Men ny parlamentarisk majoritet måste kunna besluta om nya tak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06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Överskottsmålet och de offentliga finanserna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Den räntebärande nettoförmögenheten i procent av BNP konvergerar mot ett tal som är lika med (överskottet i procent av BNP)/(BNPs nominella tillväxttakt)</a:t>
            </a:r>
          </a:p>
          <a:p>
            <a:r>
              <a:rPr lang="sv-SE" dirty="0" smtClean="0"/>
              <a:t>1 % i överskott och 4 % i tillväxt ger räntebärande nettoförmögenhet på 25 % av BNP</a:t>
            </a:r>
          </a:p>
          <a:p>
            <a:r>
              <a:rPr lang="sv-SE" dirty="0" smtClean="0"/>
              <a:t>Med aktieinnehav på 40 % av BNP blir den finansiella nettoförmögenheten 65 % av BNP</a:t>
            </a:r>
          </a:p>
          <a:p>
            <a:r>
              <a:rPr lang="sv-SE" dirty="0" smtClean="0"/>
              <a:t>0 % i saldomål ger räntebärande nettoförmögenhet på 0 % av BNP</a:t>
            </a:r>
          </a:p>
          <a:p>
            <a:r>
              <a:rPr lang="sv-SE" dirty="0" smtClean="0"/>
              <a:t>Med aktieinnehav på 40 </a:t>
            </a:r>
            <a:r>
              <a:rPr lang="sv-SE" dirty="0" smtClean="0"/>
              <a:t>% </a:t>
            </a:r>
            <a:r>
              <a:rPr lang="sv-SE" dirty="0" smtClean="0"/>
              <a:t>av BNP blir den finansiella nettoförmögenheten 40 % av BNP 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549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455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Finanspolitiska rådets rapport 2014</vt:lpstr>
      <vt:lpstr>Allmän bedöming</vt:lpstr>
      <vt:lpstr>Mina kommentarer</vt:lpstr>
      <vt:lpstr>Jobbskatteavdraget</vt:lpstr>
      <vt:lpstr>Arbetsmarknaden</vt:lpstr>
      <vt:lpstr>Ungdomsarbetslösheten</vt:lpstr>
      <vt:lpstr>De offentliga finanserna</vt:lpstr>
      <vt:lpstr>Utgiftstaket</vt:lpstr>
      <vt:lpstr>Överskottsmålet och de offentliga finanserna</vt:lpstr>
      <vt:lpstr>Verbal ekvation</vt:lpstr>
    </vt:vector>
  </TitlesOfParts>
  <Company>Stockholm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Finanspolitiska rådets rapport 2014</dc:title>
  <dc:creator>calmf</dc:creator>
  <cp:lastModifiedBy>calmf</cp:lastModifiedBy>
  <cp:revision>9</cp:revision>
  <dcterms:created xsi:type="dcterms:W3CDTF">2014-05-11T09:39:33Z</dcterms:created>
  <dcterms:modified xsi:type="dcterms:W3CDTF">2014-05-13T06:16:47Z</dcterms:modified>
</cp:coreProperties>
</file>