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68" r:id="rId3"/>
    <p:sldId id="270" r:id="rId4"/>
    <p:sldId id="273" r:id="rId5"/>
    <p:sldId id="276" r:id="rId6"/>
    <p:sldId id="279" r:id="rId7"/>
    <p:sldId id="261" r:id="rId8"/>
    <p:sldId id="264" r:id="rId9"/>
    <p:sldId id="288" r:id="rId10"/>
    <p:sldId id="290" r:id="rId11"/>
    <p:sldId id="289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wan\Desktop\Dropbox\RA%20Work\Calmfors\Mathias%20July\Figures%20-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ma0386\Dropbox\RA%20Work\Calmfors\Mathias%20July\Figures%20-%20dat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ema0386\Dropbox\RA%20Work\Calmfors\EU%20crisis\Figurer%20Calmfors%20(tre%20linjer%20i%20figur2)%20uppdaterad%2020130902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ema0386\Dropbox\RA%20Work\Calmfors\EU%20crisis\Figurer%20Calmfors%20(tre%20linjer%20i%20figur2)%20uppdaterad%2020130902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ma0386\Dropbox\RA%20Work\Calmfors\Mathias%20July\Figures%20-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3.5255905511811077E-2"/>
          <c:y val="1.7123869549972043E-2"/>
          <c:w val="0.95085520559930081"/>
          <c:h val="0.89855020909362249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tx1"/>
            </a:solidFill>
          </c:spPr>
          <c:cat>
            <c:strRef>
              <c:f>'Figure 4 - Data'!$B$54:$B$70</c:f>
              <c:strCache>
                <c:ptCount val="17"/>
                <c:pt idx="0">
                  <c:v>IE</c:v>
                </c:pt>
                <c:pt idx="1">
                  <c:v>EL</c:v>
                </c:pt>
                <c:pt idx="2">
                  <c:v>PT</c:v>
                </c:pt>
                <c:pt idx="3">
                  <c:v>SK</c:v>
                </c:pt>
                <c:pt idx="4">
                  <c:v>IT</c:v>
                </c:pt>
                <c:pt idx="5">
                  <c:v>SI</c:v>
                </c:pt>
                <c:pt idx="6">
                  <c:v>DE</c:v>
                </c:pt>
                <c:pt idx="7">
                  <c:v>FR</c:v>
                </c:pt>
                <c:pt idx="8">
                  <c:v>ES</c:v>
                </c:pt>
                <c:pt idx="9">
                  <c:v>EE</c:v>
                </c:pt>
                <c:pt idx="10">
                  <c:v>AT</c:v>
                </c:pt>
                <c:pt idx="11">
                  <c:v>BE</c:v>
                </c:pt>
                <c:pt idx="12">
                  <c:v>NL</c:v>
                </c:pt>
                <c:pt idx="13">
                  <c:v>CY</c:v>
                </c:pt>
                <c:pt idx="14">
                  <c:v>FI</c:v>
                </c:pt>
                <c:pt idx="15">
                  <c:v>MT</c:v>
                </c:pt>
                <c:pt idx="16">
                  <c:v>LU</c:v>
                </c:pt>
              </c:strCache>
            </c:strRef>
          </c:cat>
          <c:val>
            <c:numRef>
              <c:f>'Figure 4 - Data'!$C$54:$C$70</c:f>
              <c:numCache>
                <c:formatCode>General</c:formatCode>
                <c:ptCount val="17"/>
                <c:pt idx="0">
                  <c:v>7.9</c:v>
                </c:pt>
                <c:pt idx="1">
                  <c:v>5.5</c:v>
                </c:pt>
                <c:pt idx="2">
                  <c:v>5.3</c:v>
                </c:pt>
                <c:pt idx="3">
                  <c:v>4.0999999999999996</c:v>
                </c:pt>
                <c:pt idx="4">
                  <c:v>3.3</c:v>
                </c:pt>
                <c:pt idx="5">
                  <c:v>3.0000000000000004</c:v>
                </c:pt>
                <c:pt idx="6">
                  <c:v>3</c:v>
                </c:pt>
                <c:pt idx="7">
                  <c:v>2.8</c:v>
                </c:pt>
                <c:pt idx="8">
                  <c:v>1.7000000000000004</c:v>
                </c:pt>
                <c:pt idx="9">
                  <c:v>1.7000000000000002</c:v>
                </c:pt>
                <c:pt idx="10">
                  <c:v>1.4</c:v>
                </c:pt>
                <c:pt idx="11">
                  <c:v>1.4</c:v>
                </c:pt>
                <c:pt idx="12">
                  <c:v>1.1999999999999964</c:v>
                </c:pt>
                <c:pt idx="13">
                  <c:v>0.5</c:v>
                </c:pt>
                <c:pt idx="14">
                  <c:v>0.5</c:v>
                </c:pt>
                <c:pt idx="15">
                  <c:v>0.40000000000000008</c:v>
                </c:pt>
                <c:pt idx="16">
                  <c:v>0.1</c:v>
                </c:pt>
              </c:numCache>
            </c:numRef>
          </c:val>
        </c:ser>
        <c:axId val="90879104"/>
        <c:axId val="90880640"/>
      </c:barChart>
      <c:catAx>
        <c:axId val="90879104"/>
        <c:scaling>
          <c:orientation val="minMax"/>
        </c:scaling>
        <c:axPos val="b"/>
        <c:tickLblPos val="nextTo"/>
        <c:crossAx val="90880640"/>
        <c:crosses val="autoZero"/>
        <c:auto val="1"/>
        <c:lblAlgn val="ctr"/>
        <c:lblOffset val="100"/>
      </c:catAx>
      <c:valAx>
        <c:axId val="90880640"/>
        <c:scaling>
          <c:orientation val="minMax"/>
        </c:scaling>
        <c:axPos val="l"/>
        <c:majorGridlines/>
        <c:numFmt formatCode="General" sourceLinked="1"/>
        <c:tickLblPos val="nextTo"/>
        <c:crossAx val="90879104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v>Irland</c:v>
          </c:tx>
          <c:spPr>
            <a:ln>
              <a:solidFill>
                <a:schemeClr val="tx1"/>
              </a:solidFill>
              <a:prstDash val="lgDashDotDot"/>
            </a:ln>
          </c:spPr>
          <c:marker>
            <c:symbol val="none"/>
          </c:marker>
          <c:cat>
            <c:numRef>
              <c:f>'Figure 1 - data'!$A$23:$A$46</c:f>
              <c:numCache>
                <c:formatCode>0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'Figure 1 - data'!$E$23:$E$46</c:f>
              <c:numCache>
                <c:formatCode>General</c:formatCode>
                <c:ptCount val="24"/>
                <c:pt idx="0">
                  <c:v>92</c:v>
                </c:pt>
                <c:pt idx="1">
                  <c:v>93.3</c:v>
                </c:pt>
                <c:pt idx="2">
                  <c:v>90.4</c:v>
                </c:pt>
                <c:pt idx="3">
                  <c:v>92.9</c:v>
                </c:pt>
                <c:pt idx="4">
                  <c:v>87.5</c:v>
                </c:pt>
                <c:pt idx="5">
                  <c:v>80.099999999999994</c:v>
                </c:pt>
                <c:pt idx="6">
                  <c:v>72.3</c:v>
                </c:pt>
                <c:pt idx="7">
                  <c:v>63.5</c:v>
                </c:pt>
                <c:pt idx="8">
                  <c:v>53</c:v>
                </c:pt>
                <c:pt idx="9">
                  <c:v>47</c:v>
                </c:pt>
                <c:pt idx="10">
                  <c:v>35.1</c:v>
                </c:pt>
                <c:pt idx="11">
                  <c:v>35.200000000000003</c:v>
                </c:pt>
                <c:pt idx="12">
                  <c:v>32</c:v>
                </c:pt>
                <c:pt idx="13">
                  <c:v>30.7</c:v>
                </c:pt>
                <c:pt idx="14">
                  <c:v>29.5</c:v>
                </c:pt>
                <c:pt idx="15">
                  <c:v>27.3</c:v>
                </c:pt>
                <c:pt idx="16">
                  <c:v>24.6</c:v>
                </c:pt>
                <c:pt idx="17">
                  <c:v>25</c:v>
                </c:pt>
                <c:pt idx="18">
                  <c:v>44.5</c:v>
                </c:pt>
                <c:pt idx="19">
                  <c:v>64.8</c:v>
                </c:pt>
                <c:pt idx="20">
                  <c:v>92.1</c:v>
                </c:pt>
                <c:pt idx="21">
                  <c:v>106.4</c:v>
                </c:pt>
                <c:pt idx="22">
                  <c:v>117.6</c:v>
                </c:pt>
                <c:pt idx="23">
                  <c:v>123.3</c:v>
                </c:pt>
              </c:numCache>
            </c:numRef>
          </c:val>
        </c:ser>
        <c:ser>
          <c:idx val="1"/>
          <c:order val="1"/>
          <c:tx>
            <c:v>Grekland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'Figure 1 - data'!$A$23:$A$46</c:f>
              <c:numCache>
                <c:formatCode>0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'Figure 1 - data'!$F$23:$F$46</c:f>
              <c:numCache>
                <c:formatCode>General</c:formatCode>
                <c:ptCount val="24"/>
                <c:pt idx="0">
                  <c:v>71.7</c:v>
                </c:pt>
                <c:pt idx="1">
                  <c:v>74</c:v>
                </c:pt>
                <c:pt idx="2">
                  <c:v>79.099999999999994</c:v>
                </c:pt>
                <c:pt idx="3">
                  <c:v>99.2</c:v>
                </c:pt>
                <c:pt idx="4">
                  <c:v>97.2</c:v>
                </c:pt>
                <c:pt idx="5">
                  <c:v>97.9</c:v>
                </c:pt>
                <c:pt idx="6">
                  <c:v>100.3</c:v>
                </c:pt>
                <c:pt idx="7">
                  <c:v>97.5</c:v>
                </c:pt>
                <c:pt idx="8">
                  <c:v>95.4</c:v>
                </c:pt>
                <c:pt idx="9">
                  <c:v>94.9</c:v>
                </c:pt>
                <c:pt idx="10">
                  <c:v>104.4</c:v>
                </c:pt>
                <c:pt idx="11">
                  <c:v>104.7</c:v>
                </c:pt>
                <c:pt idx="12">
                  <c:v>102.6</c:v>
                </c:pt>
                <c:pt idx="13">
                  <c:v>98.3</c:v>
                </c:pt>
                <c:pt idx="14">
                  <c:v>99.8</c:v>
                </c:pt>
                <c:pt idx="15">
                  <c:v>101.2</c:v>
                </c:pt>
                <c:pt idx="16">
                  <c:v>107.5</c:v>
                </c:pt>
                <c:pt idx="17">
                  <c:v>107.2</c:v>
                </c:pt>
                <c:pt idx="18">
                  <c:v>112.9</c:v>
                </c:pt>
                <c:pt idx="19">
                  <c:v>129.69999999999999</c:v>
                </c:pt>
                <c:pt idx="20">
                  <c:v>148.30000000000001</c:v>
                </c:pt>
                <c:pt idx="21">
                  <c:v>170.3</c:v>
                </c:pt>
                <c:pt idx="22">
                  <c:v>156.9</c:v>
                </c:pt>
                <c:pt idx="23">
                  <c:v>175.2</c:v>
                </c:pt>
              </c:numCache>
            </c:numRef>
          </c:val>
        </c:ser>
        <c:ser>
          <c:idx val="2"/>
          <c:order val="2"/>
          <c:tx>
            <c:v>Spanien</c:v>
          </c:tx>
          <c:spPr>
            <a:ln cmpd="dbl">
              <a:solidFill>
                <a:schemeClr val="tx1"/>
              </a:solidFill>
              <a:prstDash val="lgDashDotDot"/>
            </a:ln>
          </c:spPr>
          <c:marker>
            <c:symbol val="none"/>
          </c:marker>
          <c:cat>
            <c:numRef>
              <c:f>'Figure 1 - data'!$A$23:$A$46</c:f>
              <c:numCache>
                <c:formatCode>0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'Figure 1 - data'!$G$23:$G$46</c:f>
              <c:numCache>
                <c:formatCode>General</c:formatCode>
                <c:ptCount val="24"/>
                <c:pt idx="0">
                  <c:v>42.7</c:v>
                </c:pt>
                <c:pt idx="1">
                  <c:v>43.4</c:v>
                </c:pt>
                <c:pt idx="2">
                  <c:v>45.9</c:v>
                </c:pt>
                <c:pt idx="3">
                  <c:v>57.2</c:v>
                </c:pt>
                <c:pt idx="4">
                  <c:v>59.9</c:v>
                </c:pt>
                <c:pt idx="5">
                  <c:v>63.3</c:v>
                </c:pt>
                <c:pt idx="6">
                  <c:v>67.5</c:v>
                </c:pt>
                <c:pt idx="7">
                  <c:v>66.2</c:v>
                </c:pt>
                <c:pt idx="8">
                  <c:v>64.2</c:v>
                </c:pt>
                <c:pt idx="9">
                  <c:v>62.4</c:v>
                </c:pt>
                <c:pt idx="10">
                  <c:v>59.4</c:v>
                </c:pt>
                <c:pt idx="11">
                  <c:v>55.6</c:v>
                </c:pt>
                <c:pt idx="12">
                  <c:v>52.6</c:v>
                </c:pt>
                <c:pt idx="13">
                  <c:v>48.8</c:v>
                </c:pt>
                <c:pt idx="14">
                  <c:v>46.3</c:v>
                </c:pt>
                <c:pt idx="15">
                  <c:v>43.2</c:v>
                </c:pt>
                <c:pt idx="16">
                  <c:v>39.700000000000003</c:v>
                </c:pt>
                <c:pt idx="17">
                  <c:v>36.300000000000004</c:v>
                </c:pt>
                <c:pt idx="18">
                  <c:v>40.200000000000003</c:v>
                </c:pt>
                <c:pt idx="19">
                  <c:v>53.9</c:v>
                </c:pt>
                <c:pt idx="20">
                  <c:v>61.5</c:v>
                </c:pt>
                <c:pt idx="21">
                  <c:v>69.3</c:v>
                </c:pt>
                <c:pt idx="22">
                  <c:v>84.2</c:v>
                </c:pt>
                <c:pt idx="23">
                  <c:v>91.3</c:v>
                </c:pt>
              </c:numCache>
            </c:numRef>
          </c:val>
        </c:ser>
        <c:ser>
          <c:idx val="3"/>
          <c:order val="3"/>
          <c:tx>
            <c:v>Italien</c:v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numRef>
              <c:f>'Figure 1 - data'!$A$23:$A$46</c:f>
              <c:numCache>
                <c:formatCode>0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'Figure 1 - data'!$I$23:$I$46</c:f>
              <c:numCache>
                <c:formatCode>General</c:formatCode>
                <c:ptCount val="24"/>
                <c:pt idx="0">
                  <c:v>94.3</c:v>
                </c:pt>
                <c:pt idx="1">
                  <c:v>97.6</c:v>
                </c:pt>
                <c:pt idx="2">
                  <c:v>104.7</c:v>
                </c:pt>
                <c:pt idx="3">
                  <c:v>115.1</c:v>
                </c:pt>
                <c:pt idx="4">
                  <c:v>121.2</c:v>
                </c:pt>
                <c:pt idx="5">
                  <c:v>120.9</c:v>
                </c:pt>
                <c:pt idx="6">
                  <c:v>120.2</c:v>
                </c:pt>
                <c:pt idx="7">
                  <c:v>117.4</c:v>
                </c:pt>
                <c:pt idx="8">
                  <c:v>114.2</c:v>
                </c:pt>
                <c:pt idx="9">
                  <c:v>113</c:v>
                </c:pt>
                <c:pt idx="10">
                  <c:v>108.5</c:v>
                </c:pt>
                <c:pt idx="11">
                  <c:v>108.2</c:v>
                </c:pt>
                <c:pt idx="12">
                  <c:v>105.1</c:v>
                </c:pt>
                <c:pt idx="13">
                  <c:v>103.9</c:v>
                </c:pt>
                <c:pt idx="14">
                  <c:v>103.4</c:v>
                </c:pt>
                <c:pt idx="15">
                  <c:v>105.7</c:v>
                </c:pt>
                <c:pt idx="16">
                  <c:v>106.3</c:v>
                </c:pt>
                <c:pt idx="17">
                  <c:v>103.3</c:v>
                </c:pt>
                <c:pt idx="18">
                  <c:v>106.1</c:v>
                </c:pt>
                <c:pt idx="19">
                  <c:v>116.4</c:v>
                </c:pt>
                <c:pt idx="20">
                  <c:v>119.3</c:v>
                </c:pt>
                <c:pt idx="21">
                  <c:v>120.8</c:v>
                </c:pt>
                <c:pt idx="22">
                  <c:v>127</c:v>
                </c:pt>
                <c:pt idx="23">
                  <c:v>131.4</c:v>
                </c:pt>
              </c:numCache>
            </c:numRef>
          </c:val>
        </c:ser>
        <c:ser>
          <c:idx val="4"/>
          <c:order val="4"/>
          <c:tx>
            <c:v>Cypern</c:v>
          </c:tx>
          <c:spPr>
            <a:ln cmpd="dbl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numRef>
              <c:f>'Figure 1 - data'!$A$23:$A$46</c:f>
              <c:numCache>
                <c:formatCode>0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'Figure 1 - data'!$J$23:$J$46</c:f>
              <c:numCache>
                <c:formatCode>General</c:formatCode>
                <c:ptCount val="24"/>
                <c:pt idx="5">
                  <c:v>51.8</c:v>
                </c:pt>
                <c:pt idx="6">
                  <c:v>53.1</c:v>
                </c:pt>
                <c:pt idx="7">
                  <c:v>57.4</c:v>
                </c:pt>
                <c:pt idx="8">
                  <c:v>59.2</c:v>
                </c:pt>
                <c:pt idx="9">
                  <c:v>59.3</c:v>
                </c:pt>
                <c:pt idx="10">
                  <c:v>59.6</c:v>
                </c:pt>
                <c:pt idx="11">
                  <c:v>61.2</c:v>
                </c:pt>
                <c:pt idx="12">
                  <c:v>65.099999999999994</c:v>
                </c:pt>
                <c:pt idx="13">
                  <c:v>69.7</c:v>
                </c:pt>
                <c:pt idx="14">
                  <c:v>70.900000000000006</c:v>
                </c:pt>
                <c:pt idx="15">
                  <c:v>69.400000000000006</c:v>
                </c:pt>
                <c:pt idx="16">
                  <c:v>64.7</c:v>
                </c:pt>
                <c:pt idx="17">
                  <c:v>58.8</c:v>
                </c:pt>
                <c:pt idx="18">
                  <c:v>48.9</c:v>
                </c:pt>
                <c:pt idx="19">
                  <c:v>58.5</c:v>
                </c:pt>
                <c:pt idx="20">
                  <c:v>61.3</c:v>
                </c:pt>
                <c:pt idx="21">
                  <c:v>71.099999999999994</c:v>
                </c:pt>
                <c:pt idx="22">
                  <c:v>85.8</c:v>
                </c:pt>
                <c:pt idx="23">
                  <c:v>109.5</c:v>
                </c:pt>
              </c:numCache>
            </c:numRef>
          </c:val>
        </c:ser>
        <c:ser>
          <c:idx val="5"/>
          <c:order val="5"/>
          <c:tx>
            <c:v>Portugal</c:v>
          </c:tx>
          <c:spPr>
            <a:ln cmpd="dbl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'Figure 1 - data'!$A$23:$A$46</c:f>
              <c:numCache>
                <c:formatCode>0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'Figure 1 - data'!$O$23:$O$46</c:f>
              <c:numCache>
                <c:formatCode>General</c:formatCode>
                <c:ptCount val="24"/>
                <c:pt idx="0">
                  <c:v>53.3</c:v>
                </c:pt>
                <c:pt idx="1">
                  <c:v>55.6</c:v>
                </c:pt>
                <c:pt idx="2">
                  <c:v>50</c:v>
                </c:pt>
                <c:pt idx="3">
                  <c:v>54.6</c:v>
                </c:pt>
                <c:pt idx="4">
                  <c:v>57.3</c:v>
                </c:pt>
                <c:pt idx="5">
                  <c:v>59.2</c:v>
                </c:pt>
                <c:pt idx="6">
                  <c:v>58.2</c:v>
                </c:pt>
                <c:pt idx="7">
                  <c:v>55.5</c:v>
                </c:pt>
                <c:pt idx="8">
                  <c:v>51.8</c:v>
                </c:pt>
                <c:pt idx="9">
                  <c:v>51.4</c:v>
                </c:pt>
                <c:pt idx="10">
                  <c:v>50.7</c:v>
                </c:pt>
                <c:pt idx="11">
                  <c:v>53.8</c:v>
                </c:pt>
                <c:pt idx="12">
                  <c:v>56.8</c:v>
                </c:pt>
                <c:pt idx="13">
                  <c:v>59.4</c:v>
                </c:pt>
                <c:pt idx="14">
                  <c:v>61.9</c:v>
                </c:pt>
                <c:pt idx="15">
                  <c:v>67.7</c:v>
                </c:pt>
                <c:pt idx="16">
                  <c:v>69.400000000000006</c:v>
                </c:pt>
                <c:pt idx="17">
                  <c:v>68.400000000000006</c:v>
                </c:pt>
                <c:pt idx="18">
                  <c:v>71.7</c:v>
                </c:pt>
                <c:pt idx="19">
                  <c:v>83.7</c:v>
                </c:pt>
                <c:pt idx="20">
                  <c:v>94</c:v>
                </c:pt>
                <c:pt idx="21">
                  <c:v>108.3</c:v>
                </c:pt>
                <c:pt idx="22">
                  <c:v>123.6</c:v>
                </c:pt>
                <c:pt idx="23">
                  <c:v>123</c:v>
                </c:pt>
              </c:numCache>
            </c:numRef>
          </c:val>
        </c:ser>
        <c:marker val="1"/>
        <c:axId val="36546816"/>
        <c:axId val="36564992"/>
      </c:lineChart>
      <c:catAx>
        <c:axId val="36546816"/>
        <c:scaling>
          <c:orientation val="minMax"/>
        </c:scaling>
        <c:axPos val="b"/>
        <c:numFmt formatCode="0" sourceLinked="1"/>
        <c:tickLblPos val="nextTo"/>
        <c:spPr>
          <a:ln>
            <a:solidFill>
              <a:schemeClr val="tx1"/>
            </a:solidFill>
          </a:ln>
        </c:spPr>
        <c:crossAx val="36564992"/>
        <c:crosses val="autoZero"/>
        <c:auto val="1"/>
        <c:lblAlgn val="ctr"/>
        <c:lblOffset val="100"/>
      </c:catAx>
      <c:valAx>
        <c:axId val="36564992"/>
        <c:scaling>
          <c:orientation val="minMax"/>
        </c:scaling>
        <c:axPos val="l"/>
        <c:majorGridlines/>
        <c:numFmt formatCode="General" sourceLinked="1"/>
        <c:tickLblPos val="nextTo"/>
        <c:spPr>
          <a:ln>
            <a:solidFill>
              <a:schemeClr val="tx1"/>
            </a:solidFill>
          </a:ln>
        </c:spPr>
        <c:crossAx val="36546816"/>
        <c:crosses val="autoZero"/>
        <c:crossBetween val="midCat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93548042936599451"/>
          <c:w val="1"/>
          <c:h val="6.1130732079200327E-2"/>
        </c:manualLayout>
      </c:layout>
    </c:legend>
    <c:plotVisOnly val="1"/>
    <c:dispBlanksAs val="gap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50"/>
            </a:pPr>
            <a:r>
              <a:rPr lang="sv-SE" sz="1050" dirty="0"/>
              <a:t>Spanien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4.2977301448430087E-2"/>
          <c:y val="9.1925629970903491E-2"/>
          <c:w val="0.94004738990959469"/>
          <c:h val="0.74191216322360554"/>
        </c:manualLayout>
      </c:layout>
      <c:lineChart>
        <c:grouping val="standard"/>
        <c:ser>
          <c:idx val="1"/>
          <c:order val="0"/>
          <c:tx>
            <c:strRef>
              <c:f>'Figur 2'!$B$22</c:f>
              <c:strCache>
                <c:ptCount val="1"/>
                <c:pt idx="0">
                  <c:v>Arbetslöshet</c:v>
                </c:pt>
              </c:strCache>
            </c:strRef>
          </c:tx>
          <c:spPr>
            <a:ln w="19050">
              <a:solidFill>
                <a:sysClr val="windowText" lastClr="000000"/>
              </a:solidFill>
              <a:prstDash val="solid"/>
            </a:ln>
          </c:spPr>
          <c:marker>
            <c:symbol val="none"/>
          </c:marker>
          <c:cat>
            <c:numRef>
              <c:f>'Figur 2'!$C$11:$H$11</c:f>
              <c:numCache>
                <c:formatCode>yyyy;@</c:formatCode>
                <c:ptCount val="6"/>
                <c:pt idx="0">
                  <c:v>39448</c:v>
                </c:pt>
                <c:pt idx="1">
                  <c:v>39814</c:v>
                </c:pt>
                <c:pt idx="2">
                  <c:v>40179</c:v>
                </c:pt>
                <c:pt idx="3">
                  <c:v>40544</c:v>
                </c:pt>
                <c:pt idx="4">
                  <c:v>40909</c:v>
                </c:pt>
                <c:pt idx="5">
                  <c:v>41275</c:v>
                </c:pt>
              </c:numCache>
            </c:numRef>
          </c:cat>
          <c:val>
            <c:numRef>
              <c:f>'Figur 2'!$C$22:$H$22</c:f>
              <c:numCache>
                <c:formatCode>General</c:formatCode>
                <c:ptCount val="6"/>
                <c:pt idx="0">
                  <c:v>0</c:v>
                </c:pt>
                <c:pt idx="1">
                  <c:v>6.6999999999999975</c:v>
                </c:pt>
                <c:pt idx="2">
                  <c:v>8.8000000000000007</c:v>
                </c:pt>
                <c:pt idx="3">
                  <c:v>10.400000000000002</c:v>
                </c:pt>
                <c:pt idx="4">
                  <c:v>13.7</c:v>
                </c:pt>
                <c:pt idx="5">
                  <c:v>15.7</c:v>
                </c:pt>
              </c:numCache>
            </c:numRef>
          </c:val>
        </c:ser>
        <c:ser>
          <c:idx val="0"/>
          <c:order val="1"/>
          <c:tx>
            <c:strRef>
              <c:f>'Figur 2'!$B$18</c:f>
              <c:strCache>
                <c:ptCount val="1"/>
                <c:pt idx="0">
                  <c:v>Relativ lönekostnad per anställd</c:v>
                </c:pt>
              </c:strCache>
            </c:strRef>
          </c:tx>
          <c:spPr>
            <a:ln w="19050">
              <a:solidFill>
                <a:sysClr val="windowText" lastClr="000000"/>
              </a:solidFill>
              <a:prstDash val="lgDash"/>
            </a:ln>
          </c:spPr>
          <c:marker>
            <c:symbol val="none"/>
          </c:marker>
          <c:cat>
            <c:numRef>
              <c:f>'Figur 2'!$C$11:$H$11</c:f>
              <c:numCache>
                <c:formatCode>yyyy;@</c:formatCode>
                <c:ptCount val="6"/>
                <c:pt idx="0">
                  <c:v>39448</c:v>
                </c:pt>
                <c:pt idx="1">
                  <c:v>39814</c:v>
                </c:pt>
                <c:pt idx="2">
                  <c:v>40179</c:v>
                </c:pt>
                <c:pt idx="3">
                  <c:v>40544</c:v>
                </c:pt>
                <c:pt idx="4">
                  <c:v>40909</c:v>
                </c:pt>
                <c:pt idx="5">
                  <c:v>41275</c:v>
                </c:pt>
              </c:numCache>
            </c:numRef>
          </c:cat>
          <c:val>
            <c:numRef>
              <c:f>'Figur 2'!$C$18:$H$18</c:f>
              <c:numCache>
                <c:formatCode>General</c:formatCode>
                <c:ptCount val="6"/>
                <c:pt idx="0">
                  <c:v>0</c:v>
                </c:pt>
                <c:pt idx="1">
                  <c:v>2.6045893071786432</c:v>
                </c:pt>
                <c:pt idx="2">
                  <c:v>0.72600928283341715</c:v>
                </c:pt>
                <c:pt idx="3">
                  <c:v>-0.78728657693476078</c:v>
                </c:pt>
                <c:pt idx="4">
                  <c:v>-2.845318054979856</c:v>
                </c:pt>
                <c:pt idx="5">
                  <c:v>-3.2657415460631842</c:v>
                </c:pt>
              </c:numCache>
            </c:numRef>
          </c:val>
        </c:ser>
        <c:ser>
          <c:idx val="2"/>
          <c:order val="2"/>
          <c:tx>
            <c:strRef>
              <c:f>'Figur 2'!$B$19</c:f>
              <c:strCache>
                <c:ptCount val="1"/>
                <c:pt idx="0">
                  <c:v>Relativ enhetsarbetskostnad</c:v>
                </c:pt>
              </c:strCache>
            </c:strRef>
          </c:tx>
          <c:spPr>
            <a:ln w="28575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cat>
            <c:numRef>
              <c:f>'Figur 2'!$C$11:$H$11</c:f>
              <c:numCache>
                <c:formatCode>yyyy;@</c:formatCode>
                <c:ptCount val="6"/>
                <c:pt idx="0">
                  <c:v>39448</c:v>
                </c:pt>
                <c:pt idx="1">
                  <c:v>39814</c:v>
                </c:pt>
                <c:pt idx="2">
                  <c:v>40179</c:v>
                </c:pt>
                <c:pt idx="3">
                  <c:v>40544</c:v>
                </c:pt>
                <c:pt idx="4">
                  <c:v>40909</c:v>
                </c:pt>
                <c:pt idx="5">
                  <c:v>41275</c:v>
                </c:pt>
              </c:numCache>
            </c:numRef>
          </c:cat>
          <c:val>
            <c:numRef>
              <c:f>'Figur 2'!$C$19:$H$19</c:f>
              <c:numCache>
                <c:formatCode>General</c:formatCode>
                <c:ptCount val="6"/>
                <c:pt idx="0">
                  <c:v>0</c:v>
                </c:pt>
                <c:pt idx="1">
                  <c:v>-2.671844904355579</c:v>
                </c:pt>
                <c:pt idx="2">
                  <c:v>-3.9441367550200006</c:v>
                </c:pt>
                <c:pt idx="3">
                  <c:v>-6.1555898827087248</c:v>
                </c:pt>
                <c:pt idx="4">
                  <c:v>-10.575571623109809</c:v>
                </c:pt>
                <c:pt idx="5">
                  <c:v>-12.340225391714164</c:v>
                </c:pt>
              </c:numCache>
            </c:numRef>
          </c:val>
        </c:ser>
        <c:marker val="1"/>
        <c:axId val="61341696"/>
        <c:axId val="61344000"/>
      </c:lineChart>
      <c:dateAx>
        <c:axId val="61341696"/>
        <c:scaling>
          <c:orientation val="minMax"/>
        </c:scaling>
        <c:axPos val="b"/>
        <c:numFmt formatCode="yyyy;@" sourceLinked="1"/>
        <c:minorTickMark val="out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800"/>
            </a:pPr>
            <a:endParaRPr lang="en-US"/>
          </a:p>
        </c:txPr>
        <c:crossAx val="61344000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61344000"/>
        <c:scaling>
          <c:orientation val="minMax"/>
          <c:max val="20"/>
          <c:min val="-30"/>
        </c:scaling>
        <c:axPos val="l"/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800"/>
            </a:pPr>
            <a:endParaRPr lang="en-US"/>
          </a:p>
        </c:txPr>
        <c:crossAx val="61341696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0"/>
          <c:y val="0.83989466305982718"/>
          <c:w val="1"/>
          <c:h val="0.15977192029984816"/>
        </c:manualLayout>
      </c:layout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Verdana" pitchFamily="34" charset="0"/>
          <a:ea typeface="Verdana" pitchFamily="34" charset="0"/>
          <a:cs typeface="Verdana" pitchFamily="34" charset="0"/>
        </a:defRPr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50"/>
            </a:pPr>
            <a:r>
              <a:rPr lang="sv-SE" sz="1050"/>
              <a:t>Sverige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4.2977301448430087E-2"/>
          <c:y val="9.1925629970903491E-2"/>
          <c:w val="0.94004738990959469"/>
          <c:h val="0.74191216322360554"/>
        </c:manualLayout>
      </c:layout>
      <c:lineChart>
        <c:grouping val="standard"/>
        <c:ser>
          <c:idx val="1"/>
          <c:order val="0"/>
          <c:tx>
            <c:strRef>
              <c:f>'Figur 2'!$B$8</c:f>
              <c:strCache>
                <c:ptCount val="1"/>
                <c:pt idx="0">
                  <c:v>Arbetslöshet</c:v>
                </c:pt>
              </c:strCache>
            </c:strRef>
          </c:tx>
          <c:spPr>
            <a:ln w="19050">
              <a:solidFill>
                <a:sysClr val="windowText" lastClr="000000"/>
              </a:solidFill>
              <a:prstDash val="solid"/>
            </a:ln>
          </c:spPr>
          <c:marker>
            <c:symbol val="none"/>
          </c:marker>
          <c:cat>
            <c:numRef>
              <c:f>'Figur 2'!$C$3:$H$3</c:f>
              <c:numCache>
                <c:formatCode>yyyy;@</c:formatCode>
                <c:ptCount val="6"/>
                <c:pt idx="0">
                  <c:v>32874</c:v>
                </c:pt>
                <c:pt idx="1">
                  <c:v>33239</c:v>
                </c:pt>
                <c:pt idx="2">
                  <c:v>33604</c:v>
                </c:pt>
                <c:pt idx="3">
                  <c:v>33970</c:v>
                </c:pt>
                <c:pt idx="4">
                  <c:v>34335</c:v>
                </c:pt>
                <c:pt idx="5">
                  <c:v>34700</c:v>
                </c:pt>
              </c:numCache>
            </c:numRef>
          </c:cat>
          <c:val>
            <c:numRef>
              <c:f>'Figur 2'!$C$8:$H$8</c:f>
              <c:numCache>
                <c:formatCode>General</c:formatCode>
                <c:ptCount val="6"/>
                <c:pt idx="0">
                  <c:v>0</c:v>
                </c:pt>
                <c:pt idx="1">
                  <c:v>1.4</c:v>
                </c:pt>
                <c:pt idx="2">
                  <c:v>3.8999999999999977</c:v>
                </c:pt>
                <c:pt idx="3">
                  <c:v>7.3999999999999995</c:v>
                </c:pt>
                <c:pt idx="4">
                  <c:v>7.7</c:v>
                </c:pt>
                <c:pt idx="5">
                  <c:v>7.1000000000000005</c:v>
                </c:pt>
              </c:numCache>
            </c:numRef>
          </c:val>
        </c:ser>
        <c:ser>
          <c:idx val="0"/>
          <c:order val="1"/>
          <c:tx>
            <c:strRef>
              <c:f>'Figur 2'!$B$4</c:f>
              <c:strCache>
                <c:ptCount val="1"/>
                <c:pt idx="0">
                  <c:v>Relativ lönekostnad per anställd</c:v>
                </c:pt>
              </c:strCache>
            </c:strRef>
          </c:tx>
          <c:spPr>
            <a:ln w="19050">
              <a:solidFill>
                <a:sysClr val="windowText" lastClr="000000"/>
              </a:solidFill>
              <a:prstDash val="lgDash"/>
            </a:ln>
          </c:spPr>
          <c:marker>
            <c:symbol val="none"/>
          </c:marker>
          <c:cat>
            <c:numRef>
              <c:f>'Figur 2'!$C$3:$H$3</c:f>
              <c:numCache>
                <c:formatCode>yyyy;@</c:formatCode>
                <c:ptCount val="6"/>
                <c:pt idx="0">
                  <c:v>32874</c:v>
                </c:pt>
                <c:pt idx="1">
                  <c:v>33239</c:v>
                </c:pt>
                <c:pt idx="2">
                  <c:v>33604</c:v>
                </c:pt>
                <c:pt idx="3">
                  <c:v>33970</c:v>
                </c:pt>
                <c:pt idx="4">
                  <c:v>34335</c:v>
                </c:pt>
                <c:pt idx="5">
                  <c:v>34700</c:v>
                </c:pt>
              </c:numCache>
            </c:numRef>
          </c:cat>
          <c:val>
            <c:numRef>
              <c:f>'Figur 2'!$C$4:$H$4</c:f>
              <c:numCache>
                <c:formatCode>General</c:formatCode>
                <c:ptCount val="6"/>
                <c:pt idx="0">
                  <c:v>0</c:v>
                </c:pt>
                <c:pt idx="1">
                  <c:v>4.1183155649260019</c:v>
                </c:pt>
                <c:pt idx="2">
                  <c:v>0.14090148736994496</c:v>
                </c:pt>
                <c:pt idx="3">
                  <c:v>-16.240393045003028</c:v>
                </c:pt>
                <c:pt idx="4">
                  <c:v>-13.732308192604618</c:v>
                </c:pt>
                <c:pt idx="5">
                  <c:v>-15.865826902419137</c:v>
                </c:pt>
              </c:numCache>
            </c:numRef>
          </c:val>
        </c:ser>
        <c:ser>
          <c:idx val="2"/>
          <c:order val="2"/>
          <c:tx>
            <c:strRef>
              <c:f>'Figur 2'!$B$5</c:f>
              <c:strCache>
                <c:ptCount val="1"/>
                <c:pt idx="0">
                  <c:v>Relativ enhetsarbetskostnad</c:v>
                </c:pt>
              </c:strCache>
            </c:strRef>
          </c:tx>
          <c:spPr>
            <a:ln w="28575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val>
            <c:numRef>
              <c:f>'Figur 2'!$C$5:$H$5</c:f>
              <c:numCache>
                <c:formatCode>General</c:formatCode>
                <c:ptCount val="6"/>
                <c:pt idx="0">
                  <c:v>0</c:v>
                </c:pt>
                <c:pt idx="1">
                  <c:v>2.1253569309566132</c:v>
                </c:pt>
                <c:pt idx="2">
                  <c:v>-2.4830237936012196</c:v>
                </c:pt>
                <c:pt idx="3">
                  <c:v>-19.3445657165475</c:v>
                </c:pt>
                <c:pt idx="4">
                  <c:v>-18.657580419949891</c:v>
                </c:pt>
                <c:pt idx="5">
                  <c:v>-20.910548845116153</c:v>
                </c:pt>
              </c:numCache>
            </c:numRef>
          </c:val>
        </c:ser>
        <c:marker val="1"/>
        <c:axId val="61385728"/>
        <c:axId val="61461248"/>
      </c:lineChart>
      <c:dateAx>
        <c:axId val="61385728"/>
        <c:scaling>
          <c:orientation val="minMax"/>
        </c:scaling>
        <c:axPos val="b"/>
        <c:numFmt formatCode="yyyy;@" sourceLinked="1"/>
        <c:minorTickMark val="out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800"/>
            </a:pPr>
            <a:endParaRPr lang="en-US"/>
          </a:p>
        </c:txPr>
        <c:crossAx val="61461248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61461248"/>
        <c:scaling>
          <c:orientation val="minMax"/>
          <c:max val="20"/>
          <c:min val="-30"/>
        </c:scaling>
        <c:axPos val="l"/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800"/>
            </a:pPr>
            <a:endParaRPr lang="en-US"/>
          </a:p>
        </c:txPr>
        <c:crossAx val="61385728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0"/>
          <c:y val="0.83989466305982718"/>
          <c:w val="1"/>
          <c:h val="0.15977192029984816"/>
        </c:manualLayout>
      </c:layout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Verdana" pitchFamily="34" charset="0"/>
          <a:ea typeface="Verdana" pitchFamily="34" charset="0"/>
          <a:cs typeface="Verdana" pitchFamily="34" charset="0"/>
        </a:defRPr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3.9993559832798627E-2"/>
          <c:y val="3.1154032854444458E-2"/>
          <c:w val="0.92738298337707759"/>
          <c:h val="0.77204608168471678"/>
        </c:manualLayout>
      </c:layout>
      <c:lineChart>
        <c:grouping val="standard"/>
        <c:ser>
          <c:idx val="0"/>
          <c:order val="0"/>
          <c:tx>
            <c:v>Irland</c:v>
          </c:tx>
          <c:spPr>
            <a:ln>
              <a:solidFill>
                <a:schemeClr val="tx1"/>
              </a:solidFill>
              <a:prstDash val="lgDashDotDot"/>
            </a:ln>
          </c:spPr>
          <c:marker>
            <c:symbol val="none"/>
          </c:marker>
          <c:cat>
            <c:numRef>
              <c:f>'Figure 2 - Data'!$A$3:$A$26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'Figure 2 - Data'!$E$3:$E$26</c:f>
              <c:numCache>
                <c:formatCode>General</c:formatCode>
                <c:ptCount val="24"/>
                <c:pt idx="0">
                  <c:v>13.4</c:v>
                </c:pt>
                <c:pt idx="1">
                  <c:v>14.7</c:v>
                </c:pt>
                <c:pt idx="2">
                  <c:v>15.4</c:v>
                </c:pt>
                <c:pt idx="3">
                  <c:v>15.6</c:v>
                </c:pt>
                <c:pt idx="4">
                  <c:v>14.3</c:v>
                </c:pt>
                <c:pt idx="5">
                  <c:v>12.3</c:v>
                </c:pt>
                <c:pt idx="6">
                  <c:v>11.7</c:v>
                </c:pt>
                <c:pt idx="7">
                  <c:v>9.9</c:v>
                </c:pt>
                <c:pt idx="8">
                  <c:v>7.5</c:v>
                </c:pt>
                <c:pt idx="9">
                  <c:v>5.6</c:v>
                </c:pt>
                <c:pt idx="10">
                  <c:v>4.2</c:v>
                </c:pt>
                <c:pt idx="11">
                  <c:v>3.9</c:v>
                </c:pt>
                <c:pt idx="12">
                  <c:v>4.5</c:v>
                </c:pt>
                <c:pt idx="13">
                  <c:v>4.5999999999999996</c:v>
                </c:pt>
                <c:pt idx="14">
                  <c:v>4.5</c:v>
                </c:pt>
                <c:pt idx="15">
                  <c:v>4.4000000000000004</c:v>
                </c:pt>
                <c:pt idx="16">
                  <c:v>4.5</c:v>
                </c:pt>
                <c:pt idx="17">
                  <c:v>4.7</c:v>
                </c:pt>
                <c:pt idx="18">
                  <c:v>6.4</c:v>
                </c:pt>
                <c:pt idx="19">
                  <c:v>12</c:v>
                </c:pt>
                <c:pt idx="20">
                  <c:v>13.9</c:v>
                </c:pt>
                <c:pt idx="21">
                  <c:v>6.3</c:v>
                </c:pt>
                <c:pt idx="22">
                  <c:v>14.7</c:v>
                </c:pt>
                <c:pt idx="23">
                  <c:v>14.7</c:v>
                </c:pt>
              </c:numCache>
            </c:numRef>
          </c:val>
        </c:ser>
        <c:ser>
          <c:idx val="1"/>
          <c:order val="1"/>
          <c:tx>
            <c:v>Grekland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'Figure 2 - Data'!$A$3:$A$26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'Figure 2 - Data'!$F$3:$F$26</c:f>
              <c:numCache>
                <c:formatCode>General</c:formatCode>
                <c:ptCount val="24"/>
                <c:pt idx="0">
                  <c:v>6.4</c:v>
                </c:pt>
                <c:pt idx="1">
                  <c:v>7.1</c:v>
                </c:pt>
                <c:pt idx="2">
                  <c:v>7.9</c:v>
                </c:pt>
                <c:pt idx="3">
                  <c:v>8.6</c:v>
                </c:pt>
                <c:pt idx="4">
                  <c:v>8.9</c:v>
                </c:pt>
                <c:pt idx="5">
                  <c:v>9.2000000000000011</c:v>
                </c:pt>
                <c:pt idx="6">
                  <c:v>9.6</c:v>
                </c:pt>
                <c:pt idx="7">
                  <c:v>9.8000000000000007</c:v>
                </c:pt>
                <c:pt idx="8">
                  <c:v>11.1</c:v>
                </c:pt>
                <c:pt idx="9">
                  <c:v>12</c:v>
                </c:pt>
                <c:pt idx="10">
                  <c:v>11.2</c:v>
                </c:pt>
                <c:pt idx="11">
                  <c:v>10.7</c:v>
                </c:pt>
                <c:pt idx="12">
                  <c:v>10.3</c:v>
                </c:pt>
                <c:pt idx="13">
                  <c:v>9.7000000000000011</c:v>
                </c:pt>
                <c:pt idx="14">
                  <c:v>10.5</c:v>
                </c:pt>
                <c:pt idx="15">
                  <c:v>9.9</c:v>
                </c:pt>
                <c:pt idx="16">
                  <c:v>8.9</c:v>
                </c:pt>
                <c:pt idx="17">
                  <c:v>8.3000000000000007</c:v>
                </c:pt>
                <c:pt idx="18">
                  <c:v>7.7</c:v>
                </c:pt>
                <c:pt idx="19">
                  <c:v>9.5</c:v>
                </c:pt>
                <c:pt idx="20">
                  <c:v>12.6</c:v>
                </c:pt>
                <c:pt idx="21">
                  <c:v>9.8000000000000007</c:v>
                </c:pt>
                <c:pt idx="22">
                  <c:v>17.7</c:v>
                </c:pt>
                <c:pt idx="23">
                  <c:v>24.3</c:v>
                </c:pt>
              </c:numCache>
            </c:numRef>
          </c:val>
        </c:ser>
        <c:ser>
          <c:idx val="2"/>
          <c:order val="2"/>
          <c:tx>
            <c:v>Spanien</c:v>
          </c:tx>
          <c:spPr>
            <a:ln cmpd="dbl">
              <a:solidFill>
                <a:schemeClr val="tx1"/>
              </a:solidFill>
              <a:prstDash val="lgDashDotDot"/>
            </a:ln>
          </c:spPr>
          <c:marker>
            <c:symbol val="none"/>
          </c:marker>
          <c:cat>
            <c:numRef>
              <c:f>'Figure 2 - Data'!$A$3:$A$26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'Figure 2 - Data'!$G$3:$G$26</c:f>
              <c:numCache>
                <c:formatCode>General</c:formatCode>
                <c:ptCount val="24"/>
                <c:pt idx="0">
                  <c:v>14.4</c:v>
                </c:pt>
                <c:pt idx="1">
                  <c:v>14.5</c:v>
                </c:pt>
                <c:pt idx="2">
                  <c:v>16.3</c:v>
                </c:pt>
                <c:pt idx="3">
                  <c:v>20.100000000000001</c:v>
                </c:pt>
                <c:pt idx="4">
                  <c:v>21.3</c:v>
                </c:pt>
                <c:pt idx="5">
                  <c:v>20</c:v>
                </c:pt>
                <c:pt idx="6">
                  <c:v>19.100000000000001</c:v>
                </c:pt>
                <c:pt idx="7">
                  <c:v>17.8</c:v>
                </c:pt>
                <c:pt idx="8">
                  <c:v>15.9</c:v>
                </c:pt>
                <c:pt idx="9">
                  <c:v>13.2</c:v>
                </c:pt>
                <c:pt idx="10">
                  <c:v>11.7</c:v>
                </c:pt>
                <c:pt idx="11">
                  <c:v>10.5</c:v>
                </c:pt>
                <c:pt idx="12">
                  <c:v>11.4</c:v>
                </c:pt>
                <c:pt idx="13">
                  <c:v>11.4</c:v>
                </c:pt>
                <c:pt idx="14">
                  <c:v>10.9</c:v>
                </c:pt>
                <c:pt idx="15">
                  <c:v>9.2000000000000011</c:v>
                </c:pt>
                <c:pt idx="16">
                  <c:v>8.5</c:v>
                </c:pt>
                <c:pt idx="17">
                  <c:v>8.3000000000000007</c:v>
                </c:pt>
                <c:pt idx="18">
                  <c:v>11.3</c:v>
                </c:pt>
                <c:pt idx="19">
                  <c:v>18</c:v>
                </c:pt>
                <c:pt idx="20">
                  <c:v>20.100000000000001</c:v>
                </c:pt>
                <c:pt idx="21">
                  <c:v>12</c:v>
                </c:pt>
                <c:pt idx="22">
                  <c:v>21.7</c:v>
                </c:pt>
                <c:pt idx="23">
                  <c:v>25</c:v>
                </c:pt>
              </c:numCache>
            </c:numRef>
          </c:val>
        </c:ser>
        <c:ser>
          <c:idx val="3"/>
          <c:order val="3"/>
          <c:tx>
            <c:v>Italien</c:v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numRef>
              <c:f>'Figure 2 - Data'!$A$3:$A$26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'Figure 2 - Data'!$I$3:$I$26</c:f>
              <c:numCache>
                <c:formatCode>General</c:formatCode>
                <c:ptCount val="24"/>
                <c:pt idx="0">
                  <c:v>8.9</c:v>
                </c:pt>
                <c:pt idx="1">
                  <c:v>8.5</c:v>
                </c:pt>
                <c:pt idx="2">
                  <c:v>8.8000000000000007</c:v>
                </c:pt>
                <c:pt idx="3">
                  <c:v>9.7000000000000011</c:v>
                </c:pt>
                <c:pt idx="4">
                  <c:v>10.6</c:v>
                </c:pt>
                <c:pt idx="5">
                  <c:v>11.2</c:v>
                </c:pt>
                <c:pt idx="6">
                  <c:v>11.2</c:v>
                </c:pt>
                <c:pt idx="7">
                  <c:v>11.2</c:v>
                </c:pt>
                <c:pt idx="8">
                  <c:v>11.3</c:v>
                </c:pt>
                <c:pt idx="9">
                  <c:v>10.9</c:v>
                </c:pt>
                <c:pt idx="10">
                  <c:v>10</c:v>
                </c:pt>
                <c:pt idx="11">
                  <c:v>9</c:v>
                </c:pt>
                <c:pt idx="12">
                  <c:v>8.5</c:v>
                </c:pt>
                <c:pt idx="13">
                  <c:v>8.4</c:v>
                </c:pt>
                <c:pt idx="14">
                  <c:v>8</c:v>
                </c:pt>
                <c:pt idx="15">
                  <c:v>7.7</c:v>
                </c:pt>
                <c:pt idx="16">
                  <c:v>6.8</c:v>
                </c:pt>
                <c:pt idx="17">
                  <c:v>6.1</c:v>
                </c:pt>
                <c:pt idx="18">
                  <c:v>6.7</c:v>
                </c:pt>
                <c:pt idx="19">
                  <c:v>7.8</c:v>
                </c:pt>
                <c:pt idx="20">
                  <c:v>8.4</c:v>
                </c:pt>
                <c:pt idx="21">
                  <c:v>7.7</c:v>
                </c:pt>
                <c:pt idx="22">
                  <c:v>8.4</c:v>
                </c:pt>
                <c:pt idx="23">
                  <c:v>10.7</c:v>
                </c:pt>
              </c:numCache>
            </c:numRef>
          </c:val>
        </c:ser>
        <c:ser>
          <c:idx val="4"/>
          <c:order val="4"/>
          <c:tx>
            <c:v>Cypern</c:v>
          </c:tx>
          <c:spPr>
            <a:ln cmpd="dbl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numRef>
              <c:f>'Figure 2 - Data'!$A$3:$A$26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'Figure 2 - Data'!$J$3:$J$26</c:f>
              <c:numCache>
                <c:formatCode>General</c:formatCode>
                <c:ptCount val="24"/>
                <c:pt idx="5">
                  <c:v>2.6</c:v>
                </c:pt>
                <c:pt idx="6">
                  <c:v>3.1</c:v>
                </c:pt>
                <c:pt idx="7">
                  <c:v>3.4</c:v>
                </c:pt>
                <c:pt idx="8">
                  <c:v>3.3</c:v>
                </c:pt>
                <c:pt idx="9">
                  <c:v>3.6</c:v>
                </c:pt>
                <c:pt idx="10">
                  <c:v>4.8</c:v>
                </c:pt>
                <c:pt idx="11">
                  <c:v>3.9</c:v>
                </c:pt>
                <c:pt idx="12">
                  <c:v>3.5</c:v>
                </c:pt>
                <c:pt idx="13">
                  <c:v>4.0999999999999996</c:v>
                </c:pt>
                <c:pt idx="14">
                  <c:v>4.5999999999999996</c:v>
                </c:pt>
                <c:pt idx="15">
                  <c:v>5.3</c:v>
                </c:pt>
                <c:pt idx="16">
                  <c:v>4.5999999999999996</c:v>
                </c:pt>
                <c:pt idx="17">
                  <c:v>3.9</c:v>
                </c:pt>
                <c:pt idx="18">
                  <c:v>3.7</c:v>
                </c:pt>
                <c:pt idx="19">
                  <c:v>5.4</c:v>
                </c:pt>
                <c:pt idx="20">
                  <c:v>6.3</c:v>
                </c:pt>
                <c:pt idx="21">
                  <c:v>4.5</c:v>
                </c:pt>
                <c:pt idx="22">
                  <c:v>7.9</c:v>
                </c:pt>
                <c:pt idx="23">
                  <c:v>11.9</c:v>
                </c:pt>
              </c:numCache>
            </c:numRef>
          </c:val>
        </c:ser>
        <c:ser>
          <c:idx val="5"/>
          <c:order val="5"/>
          <c:tx>
            <c:v>Portugal</c:v>
          </c:tx>
          <c:spPr>
            <a:ln cmpd="dbl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'Figure 2 - Data'!$A$3:$A$26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'Figure 2 - Data'!$O$3:$O$26</c:f>
              <c:numCache>
                <c:formatCode>General</c:formatCode>
                <c:ptCount val="24"/>
                <c:pt idx="0">
                  <c:v>4.8</c:v>
                </c:pt>
                <c:pt idx="1">
                  <c:v>4.2</c:v>
                </c:pt>
                <c:pt idx="2">
                  <c:v>4.0999999999999996</c:v>
                </c:pt>
                <c:pt idx="3">
                  <c:v>5.5</c:v>
                </c:pt>
                <c:pt idx="4">
                  <c:v>6.8</c:v>
                </c:pt>
                <c:pt idx="5">
                  <c:v>7.2</c:v>
                </c:pt>
                <c:pt idx="6">
                  <c:v>7.2</c:v>
                </c:pt>
                <c:pt idx="7">
                  <c:v>6.7</c:v>
                </c:pt>
                <c:pt idx="8">
                  <c:v>5.6</c:v>
                </c:pt>
                <c:pt idx="9">
                  <c:v>5</c:v>
                </c:pt>
                <c:pt idx="10">
                  <c:v>4.5</c:v>
                </c:pt>
                <c:pt idx="11">
                  <c:v>4.5999999999999996</c:v>
                </c:pt>
                <c:pt idx="12">
                  <c:v>5.7</c:v>
                </c:pt>
                <c:pt idx="13">
                  <c:v>7.1</c:v>
                </c:pt>
                <c:pt idx="14">
                  <c:v>7.5</c:v>
                </c:pt>
                <c:pt idx="15">
                  <c:v>8.6</c:v>
                </c:pt>
                <c:pt idx="16">
                  <c:v>8.6</c:v>
                </c:pt>
                <c:pt idx="17">
                  <c:v>8.9</c:v>
                </c:pt>
                <c:pt idx="18">
                  <c:v>8.5</c:v>
                </c:pt>
                <c:pt idx="19">
                  <c:v>10.6</c:v>
                </c:pt>
                <c:pt idx="20">
                  <c:v>12</c:v>
                </c:pt>
                <c:pt idx="21">
                  <c:v>8.2000000000000011</c:v>
                </c:pt>
                <c:pt idx="22">
                  <c:v>12.9</c:v>
                </c:pt>
                <c:pt idx="23">
                  <c:v>15.9</c:v>
                </c:pt>
              </c:numCache>
            </c:numRef>
          </c:val>
        </c:ser>
        <c:marker val="1"/>
        <c:axId val="99084160"/>
        <c:axId val="99085696"/>
      </c:lineChart>
      <c:catAx>
        <c:axId val="99084160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chemeClr val="tx1"/>
            </a:solidFill>
          </a:ln>
        </c:spPr>
        <c:crossAx val="99085696"/>
        <c:crosses val="autoZero"/>
        <c:auto val="1"/>
        <c:lblAlgn val="ctr"/>
        <c:lblOffset val="100"/>
        <c:tickLblSkip val="1"/>
      </c:catAx>
      <c:valAx>
        <c:axId val="99085696"/>
        <c:scaling>
          <c:orientation val="minMax"/>
        </c:scaling>
        <c:axPos val="l"/>
        <c:majorGridlines/>
        <c:numFmt formatCode="General" sourceLinked="1"/>
        <c:tickLblPos val="nextTo"/>
        <c:spPr>
          <a:ln>
            <a:solidFill>
              <a:schemeClr val="tx1"/>
            </a:solidFill>
          </a:ln>
        </c:spPr>
        <c:crossAx val="99084160"/>
        <c:crosses val="autoZero"/>
        <c:crossBetween val="midCat"/>
      </c:valAx>
    </c:plotArea>
    <c:legend>
      <c:legendPos val="b"/>
      <c:layout/>
    </c:legend>
    <c:plotVisOnly val="1"/>
    <c:dispBlanksAs val="gap"/>
  </c:chart>
  <c:spPr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61076-7274-4ED6-A62D-5838E7E9B5B8}" type="datetimeFigureOut">
              <a:rPr lang="sv-SE" smtClean="0"/>
              <a:pPr/>
              <a:t>2013-11-13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8F368-485B-4C6B-9E39-681ABCDA3A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767357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sv-SE" sz="1100" dirty="0" smtClean="0">
              <a:effectLst/>
              <a:latin typeface="+mn-lt"/>
              <a:ea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8F368-485B-4C6B-9E39-681ABCDA3ADE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36028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4DFE-D787-4856-B938-A0E8C36B1884}" type="datetimeFigureOut">
              <a:rPr lang="sv-SE" smtClean="0"/>
              <a:pPr/>
              <a:t>2013-11-13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021D-12AB-4E03-810F-BDDB1B3D552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5583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4DFE-D787-4856-B938-A0E8C36B1884}" type="datetimeFigureOut">
              <a:rPr lang="sv-SE" smtClean="0"/>
              <a:pPr/>
              <a:t>2013-11-13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021D-12AB-4E03-810F-BDDB1B3D552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420261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4DFE-D787-4856-B938-A0E8C36B1884}" type="datetimeFigureOut">
              <a:rPr lang="sv-SE" smtClean="0"/>
              <a:pPr/>
              <a:t>2013-11-13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021D-12AB-4E03-810F-BDDB1B3D552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99320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4DFE-D787-4856-B938-A0E8C36B1884}" type="datetimeFigureOut">
              <a:rPr lang="sv-SE" smtClean="0"/>
              <a:pPr/>
              <a:t>2013-11-13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021D-12AB-4E03-810F-BDDB1B3D552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49889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4DFE-D787-4856-B938-A0E8C36B1884}" type="datetimeFigureOut">
              <a:rPr lang="sv-SE" smtClean="0"/>
              <a:pPr/>
              <a:t>2013-11-13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021D-12AB-4E03-810F-BDDB1B3D552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34696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4DFE-D787-4856-B938-A0E8C36B1884}" type="datetimeFigureOut">
              <a:rPr lang="sv-SE" smtClean="0"/>
              <a:pPr/>
              <a:t>2013-11-13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021D-12AB-4E03-810F-BDDB1B3D552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842932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4DFE-D787-4856-B938-A0E8C36B1884}" type="datetimeFigureOut">
              <a:rPr lang="sv-SE" smtClean="0"/>
              <a:pPr/>
              <a:t>2013-11-13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021D-12AB-4E03-810F-BDDB1B3D552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79406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4DFE-D787-4856-B938-A0E8C36B1884}" type="datetimeFigureOut">
              <a:rPr lang="sv-SE" smtClean="0"/>
              <a:pPr/>
              <a:t>2013-11-13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021D-12AB-4E03-810F-BDDB1B3D552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176501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4DFE-D787-4856-B938-A0E8C36B1884}" type="datetimeFigureOut">
              <a:rPr lang="sv-SE" smtClean="0"/>
              <a:pPr/>
              <a:t>2013-11-13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021D-12AB-4E03-810F-BDDB1B3D552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38994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4DFE-D787-4856-B938-A0E8C36B1884}" type="datetimeFigureOut">
              <a:rPr lang="sv-SE" smtClean="0"/>
              <a:pPr/>
              <a:t>2013-11-13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021D-12AB-4E03-810F-BDDB1B3D552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3179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4DFE-D787-4856-B938-A0E8C36B1884}" type="datetimeFigureOut">
              <a:rPr lang="sv-SE" smtClean="0"/>
              <a:pPr/>
              <a:t>2013-11-13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021D-12AB-4E03-810F-BDDB1B3D552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234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D4DFE-D787-4856-B938-A0E8C36B1884}" type="datetimeFigureOut">
              <a:rPr lang="sv-SE" smtClean="0"/>
              <a:pPr/>
              <a:t>2013-11-13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6021D-12AB-4E03-810F-BDDB1B3D552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95390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Överlever euron?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Lars Calmfors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Fores 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14/11-2013</a:t>
            </a:r>
            <a:endParaRPr lang="sv-S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000" b="1" dirty="0"/>
              <a:t>Figur 3 Arbetslöshet, procent av arbetskraften</a:t>
            </a:r>
            <a:r>
              <a:rPr lang="sv-SE" sz="2000" dirty="0"/>
              <a:t/>
            </a:r>
            <a:br>
              <a:rPr lang="sv-SE" sz="2000" dirty="0"/>
            </a:br>
            <a:endParaRPr lang="sv-SE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67107683"/>
              </p:ext>
            </p:extLst>
          </p:nvPr>
        </p:nvGraphicFramePr>
        <p:xfrm>
          <a:off x="467544" y="141277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85359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Slutsatser fortsättning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Omedelbara skuldnedskrivningar bör göras i flera krisländer</a:t>
            </a:r>
          </a:p>
          <a:p>
            <a:pPr>
              <a:buNone/>
            </a:pPr>
            <a:r>
              <a:rPr lang="sv-SE" dirty="0" smtClean="0"/>
              <a:t>    - stora kapitalförluster för räddningsfonderna och ECB men</a:t>
            </a:r>
          </a:p>
          <a:p>
            <a:pPr>
              <a:buNone/>
            </a:pPr>
            <a:r>
              <a:rPr lang="sv-SE" dirty="0" smtClean="0"/>
              <a:t>       mindre än om nedskrivningarna skjuts upp</a:t>
            </a:r>
          </a:p>
          <a:p>
            <a:r>
              <a:rPr lang="sv-SE" dirty="0" smtClean="0"/>
              <a:t>Behov av rekapitalisering av krisländernas banker på europeisk nivå</a:t>
            </a:r>
          </a:p>
          <a:p>
            <a:r>
              <a:rPr lang="sv-SE" dirty="0" smtClean="0"/>
              <a:t>Viktigt återupprätta </a:t>
            </a:r>
            <a:r>
              <a:rPr lang="sv-SE" i="1" dirty="0" smtClean="0"/>
              <a:t>icke-undsättningsklausulen </a:t>
            </a:r>
          </a:p>
          <a:p>
            <a:r>
              <a:rPr lang="sv-SE" dirty="0" smtClean="0"/>
              <a:t>Det kräver en bankunion med ett system för att hantera bankkriser</a:t>
            </a:r>
          </a:p>
          <a:p>
            <a:r>
              <a:rPr lang="sv-SE" dirty="0" smtClean="0"/>
              <a:t>ESMs uppgift bör vara stöd till banker i krislägen och inte stöd till stater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Två frågor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Klarar sig euron genom den pågående krisen?</a:t>
            </a:r>
          </a:p>
          <a:p>
            <a:pPr>
              <a:buNone/>
            </a:pPr>
            <a:r>
              <a:rPr lang="sv-SE" sz="3600" dirty="0" smtClean="0"/>
              <a:t>   - Är den minskade oron verkligen</a:t>
            </a:r>
          </a:p>
          <a:p>
            <a:pPr>
              <a:buNone/>
            </a:pPr>
            <a:r>
              <a:rPr lang="sv-SE" sz="3600" dirty="0" smtClean="0"/>
              <a:t>     befogad?</a:t>
            </a:r>
          </a:p>
          <a:p>
            <a:r>
              <a:rPr lang="sv-SE" sz="3600" dirty="0" smtClean="0"/>
              <a:t>Fungerar det reformerade regelsystemet långsiktigt?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Kritiken av åtstramningspolitiken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Det har hävdats att åtstramningarna i krisländerna </a:t>
            </a:r>
            <a:r>
              <a:rPr lang="sv-SE" i="1" dirty="0" smtClean="0"/>
              <a:t>försämrar </a:t>
            </a:r>
            <a:r>
              <a:rPr lang="sv-SE" dirty="0" smtClean="0"/>
              <a:t>statsfinanserna därför att lägre efterfrågan  och lägre produktion i krisländerna leder till lägre skatteintäkter</a:t>
            </a:r>
          </a:p>
          <a:p>
            <a:r>
              <a:rPr lang="sv-SE" dirty="0" smtClean="0"/>
              <a:t>Konsekvent större BNP-fall och mindre minskningar av budgetunderskotten än enligt prognoserna</a:t>
            </a:r>
          </a:p>
          <a:p>
            <a:r>
              <a:rPr lang="sv-SE" i="1" dirty="0" smtClean="0"/>
              <a:t>Teoretiskt </a:t>
            </a:r>
            <a:r>
              <a:rPr lang="sv-SE" dirty="0" smtClean="0"/>
              <a:t>möjligt att budgetunderskottet ökar men osannolikt med så stora finanspolitiska multiplikatorer</a:t>
            </a:r>
          </a:p>
          <a:p>
            <a:r>
              <a:rPr lang="sv-SE" dirty="0" smtClean="0"/>
              <a:t>De primära budgetsaldona (saldona exklusive räntebetalningar) har förbättrats</a:t>
            </a:r>
          </a:p>
          <a:p>
            <a:r>
              <a:rPr lang="sv-SE" dirty="0" smtClean="0"/>
              <a:t>Men det tar längre tid att vända skuldkvoterna eftersom de tenderar att öka snabbare när BNP faller</a:t>
            </a:r>
          </a:p>
          <a:p>
            <a:r>
              <a:rPr lang="sv-SE" dirty="0" smtClean="0"/>
              <a:t>De primära budgetunderskotten måste vändas till överskott för att bidra till lägre skuldkvoter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sv-SE" sz="2200" b="1" dirty="0" smtClean="0"/>
              <a:t>Figur 4 Förändring av den offentliga sektorns primära finansiella sparande 2010-2012, procent av BNP </a:t>
            </a:r>
            <a:r>
              <a:rPr lang="sv-SE" sz="2000" dirty="0" smtClean="0"/>
              <a:t/>
            </a:r>
            <a:br>
              <a:rPr lang="sv-SE" sz="2000" dirty="0" smtClean="0"/>
            </a:br>
            <a:endParaRPr lang="sv-SE" sz="2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47917529"/>
              </p:ext>
            </p:extLst>
          </p:nvPr>
        </p:nvGraphicFramePr>
        <p:xfrm>
          <a:off x="395536" y="1340768"/>
          <a:ext cx="829126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9022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sz="2200" b="1" dirty="0" smtClean="0"/>
              <a:t>Figur 1 Den konsoliderade offentliga sektorns bruttoskuld, procent av BNP. 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xmlns="" val="1071287493"/>
              </p:ext>
            </p:extLst>
          </p:nvPr>
        </p:nvGraphicFramePr>
        <p:xfrm>
          <a:off x="1691680" y="1340768"/>
          <a:ext cx="5760720" cy="3758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40782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4000" dirty="0" smtClean="0">
                <a:solidFill>
                  <a:srgbClr val="002060"/>
                </a:solidFill>
              </a:rPr>
              <a:t>Åtstramningspolitiken kommer att fungera rent </a:t>
            </a:r>
            <a:r>
              <a:rPr lang="sv-SE" sz="4000" i="1" dirty="0" smtClean="0">
                <a:solidFill>
                  <a:srgbClr val="002060"/>
                </a:solidFill>
              </a:rPr>
              <a:t>tekniskt</a:t>
            </a:r>
            <a:r>
              <a:rPr lang="sv-SE" sz="4000" dirty="0" smtClean="0">
                <a:solidFill>
                  <a:srgbClr val="002060"/>
                </a:solidFill>
              </a:rPr>
              <a:t> om den fullföljs </a:t>
            </a:r>
            <a:endParaRPr lang="sv-SE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/>
          </a:bodyPr>
          <a:lstStyle/>
          <a:p>
            <a:r>
              <a:rPr lang="sv-SE" dirty="0" smtClean="0"/>
              <a:t>Efterfrågan och produktion kommer att öka igen därför att </a:t>
            </a:r>
            <a:r>
              <a:rPr lang="sv-SE" i="1" dirty="0" smtClean="0"/>
              <a:t>reala deprecieringar </a:t>
            </a:r>
            <a:r>
              <a:rPr lang="sv-SE" dirty="0" smtClean="0"/>
              <a:t>tvingas fram</a:t>
            </a:r>
          </a:p>
          <a:p>
            <a:r>
              <a:rPr lang="sv-SE" dirty="0" smtClean="0"/>
              <a:t>Men detta tar tid och innebär en lång period av hög arbetslöshet eftersom processen inte kan snabbas på genom valutadeprecieringar inom euroområdet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73812569"/>
              </p:ext>
            </p:extLst>
          </p:nvPr>
        </p:nvGraphicFramePr>
        <p:xfrm>
          <a:off x="467544" y="90872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29781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5762559"/>
              </p:ext>
            </p:extLst>
          </p:nvPr>
        </p:nvGraphicFramePr>
        <p:xfrm>
          <a:off x="467544" y="105273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89576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Slutsatser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 smtClean="0"/>
              <a:t>Åtstramningspolitiken i krisländerna fungerar </a:t>
            </a:r>
            <a:r>
              <a:rPr lang="sv-SE" i="1" dirty="0" smtClean="0"/>
              <a:t>tekniskt</a:t>
            </a:r>
          </a:p>
          <a:p>
            <a:pPr>
              <a:buNone/>
            </a:pPr>
            <a:r>
              <a:rPr lang="sv-SE" i="1" dirty="0" smtClean="0"/>
              <a:t>      - </a:t>
            </a:r>
            <a:r>
              <a:rPr lang="sv-SE" dirty="0" smtClean="0"/>
              <a:t>den bör understödjas av en mer expansiv</a:t>
            </a:r>
          </a:p>
          <a:p>
            <a:pPr>
              <a:buNone/>
            </a:pPr>
            <a:r>
              <a:rPr lang="sv-SE" dirty="0" smtClean="0"/>
              <a:t>        finanspolitik i kärnländerna</a:t>
            </a:r>
          </a:p>
          <a:p>
            <a:r>
              <a:rPr lang="sv-SE" dirty="0" smtClean="0"/>
              <a:t>Men uppoffringarna för medborgarna är alltför stora</a:t>
            </a:r>
          </a:p>
          <a:p>
            <a:r>
              <a:rPr lang="sv-SE" dirty="0" smtClean="0"/>
              <a:t>De innebär att åtstramningarna sannolikt inte fungerar </a:t>
            </a:r>
            <a:r>
              <a:rPr lang="sv-SE" i="1" dirty="0" smtClean="0"/>
              <a:t>politiskt och </a:t>
            </a:r>
            <a:r>
              <a:rPr lang="sv-SE" dirty="0" smtClean="0"/>
              <a:t>därför inte kommer att fullföljas</a:t>
            </a:r>
          </a:p>
          <a:p>
            <a:r>
              <a:rPr lang="sv-SE" dirty="0" smtClean="0"/>
              <a:t>På kort sikt förmodligen utökade stöd</a:t>
            </a:r>
          </a:p>
          <a:p>
            <a:r>
              <a:rPr lang="sv-SE" dirty="0" smtClean="0"/>
              <a:t>Men på lång sikt kommer stödpolitiken förmodligen att avbrytas</a:t>
            </a:r>
          </a:p>
          <a:p>
            <a:pPr>
              <a:buNone/>
            </a:pPr>
            <a:r>
              <a:rPr lang="sv-SE" dirty="0" smtClean="0"/>
              <a:t>      - stor risk för statsbankrutter i krisländerna och att de lämnar</a:t>
            </a:r>
          </a:p>
          <a:p>
            <a:pPr>
              <a:buNone/>
            </a:pPr>
            <a:r>
              <a:rPr lang="sv-SE" dirty="0" smtClean="0"/>
              <a:t>         eurosamarbetet</a:t>
            </a:r>
          </a:p>
          <a:p>
            <a:pPr>
              <a:buNone/>
            </a:pPr>
            <a:r>
              <a:rPr lang="sv-SE" dirty="0" smtClean="0"/>
              <a:t>      - samtidigt stor risk för politisk revolt mot euron i </a:t>
            </a:r>
          </a:p>
          <a:p>
            <a:pPr>
              <a:buNone/>
            </a:pPr>
            <a:r>
              <a:rPr lang="sv-SE" dirty="0" smtClean="0"/>
              <a:t>        kärnländerna som kan bilda en mindre valutaunion</a:t>
            </a: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226</TotalTime>
  <Words>340</Words>
  <Application>Microsoft Office PowerPoint</Application>
  <PresentationFormat>On-screen Show (4:3)</PresentationFormat>
  <Paragraphs>45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Överlever euron?</vt:lpstr>
      <vt:lpstr>Två frågor</vt:lpstr>
      <vt:lpstr>Kritiken av åtstramningspolitiken</vt:lpstr>
      <vt:lpstr>Figur 4 Förändring av den offentliga sektorns primära finansiella sparande 2010-2012, procent av BNP  </vt:lpstr>
      <vt:lpstr> Figur 1 Den konsoliderade offentliga sektorns bruttoskuld, procent av BNP.  </vt:lpstr>
      <vt:lpstr>Åtstramningspolitiken kommer att fungera rent tekniskt om den fullföljs </vt:lpstr>
      <vt:lpstr>Slide 7</vt:lpstr>
      <vt:lpstr>Slide 8</vt:lpstr>
      <vt:lpstr>Slutsatser</vt:lpstr>
      <vt:lpstr>Figur 3 Arbetslöshet, procent av arbetskraften </vt:lpstr>
      <vt:lpstr>Slutsatser fortsättning</vt:lpstr>
    </vt:vector>
  </TitlesOfParts>
  <Company>Stockholm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 1 Den konsoliderade offentliga sektorns bruttoskuld, procent av BNP</dc:title>
  <dc:creator>kfrib</dc:creator>
  <cp:lastModifiedBy>calmf</cp:lastModifiedBy>
  <cp:revision>33</cp:revision>
  <dcterms:created xsi:type="dcterms:W3CDTF">2013-09-13T07:31:07Z</dcterms:created>
  <dcterms:modified xsi:type="dcterms:W3CDTF">2013-11-13T14:06:02Z</dcterms:modified>
</cp:coreProperties>
</file>