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2C1-AFD3-4FC3-98BA-E0A33EAAA1DC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0D2-72D3-47DE-86CF-7077A229101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8105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2C1-AFD3-4FC3-98BA-E0A33EAAA1DC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0D2-72D3-47DE-86CF-7077A229101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0458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2C1-AFD3-4FC3-98BA-E0A33EAAA1DC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0D2-72D3-47DE-86CF-7077A229101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998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2C1-AFD3-4FC3-98BA-E0A33EAAA1DC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0D2-72D3-47DE-86CF-7077A229101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51635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2C1-AFD3-4FC3-98BA-E0A33EAAA1DC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0D2-72D3-47DE-86CF-7077A229101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89043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2C1-AFD3-4FC3-98BA-E0A33EAAA1DC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0D2-72D3-47DE-86CF-7077A229101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61343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2C1-AFD3-4FC3-98BA-E0A33EAAA1DC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0D2-72D3-47DE-86CF-7077A229101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07974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2C1-AFD3-4FC3-98BA-E0A33EAAA1DC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0D2-72D3-47DE-86CF-7077A229101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32205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2C1-AFD3-4FC3-98BA-E0A33EAAA1DC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0D2-72D3-47DE-86CF-7077A229101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4345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2C1-AFD3-4FC3-98BA-E0A33EAAA1DC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0D2-72D3-47DE-86CF-7077A229101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6600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2C1-AFD3-4FC3-98BA-E0A33EAAA1DC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0D2-72D3-47DE-86CF-7077A229101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5304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52C1-AFD3-4FC3-98BA-E0A33EAAA1DC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70D2-72D3-47DE-86CF-7077A229101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2672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Regeringens arbetsmarknadsreformer och lönebildningen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437112"/>
            <a:ext cx="6400800" cy="175260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ABF, Göteborg 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5/11-2013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430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4416" y="518706"/>
            <a:ext cx="6935168" cy="582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2266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2468" y="409153"/>
            <a:ext cx="7259064" cy="603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5669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967" y="432969"/>
            <a:ext cx="8888066" cy="599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890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v-SE" dirty="0" smtClean="0">
                <a:solidFill>
                  <a:srgbClr val="002060"/>
                </a:solidFill>
              </a:rPr>
              <a:t>Arbetsmarknadsreformer i Sverige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Jobbskatteavdrag i flera steg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Mindre generös arbetslöshetsersättning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/>
              <a:t> </a:t>
            </a:r>
            <a:r>
              <a:rPr lang="sv-SE" dirty="0" smtClean="0"/>
              <a:t>    - sänkt tak och sedan oförändrat tak i kronor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/>
              <a:t> </a:t>
            </a:r>
            <a:r>
              <a:rPr lang="sv-SE" dirty="0" smtClean="0"/>
              <a:t>    - avtrappning efter arbetslöshetsperiodens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/>
              <a:t> </a:t>
            </a:r>
            <a:r>
              <a:rPr lang="sv-SE" dirty="0" smtClean="0"/>
              <a:t>      längd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(Lägre arbetsgivaravgifter för ungdomar)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/>
              <a:t> </a:t>
            </a:r>
            <a:r>
              <a:rPr lang="sv-SE" dirty="0" smtClean="0"/>
              <a:t>   - 2007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/>
              <a:t> </a:t>
            </a:r>
            <a:r>
              <a:rPr lang="sv-SE" dirty="0" smtClean="0"/>
              <a:t>   - 2009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28917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Tanken bakom reformerna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Att öka sysselsättningen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(starkare incitament för arbetslösa söka efter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arbete)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göra det billigare för företagen att anställa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genom att hålla tillbaka lönekostnaderna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(lönerna)</a:t>
            </a:r>
          </a:p>
          <a:p>
            <a:r>
              <a:rPr lang="sv-SE" dirty="0" smtClean="0"/>
              <a:t>Regeringen har talat tyst om lönebildningseffekterna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lägre reservationslöner om lägre skatt/lägre a-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kassa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lägre fackliga lönekrav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62331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Forskningen om arbetslöshetsersättning och jobbskatteavdrag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Starkt empiriskt stöd för att högre arbetslöshetsersättning leder till högre arbetslöshet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individers arbetslöshetstid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jämförelser mellan länder och över tid</a:t>
            </a:r>
          </a:p>
          <a:p>
            <a:r>
              <a:rPr lang="sv-SE" dirty="0" smtClean="0"/>
              <a:t>Starkt empiriskt stöd från andra länder för att jobbskatteavdrag ökar individers sysselsättningschanser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jämförelse mellan grupper som fått och grupper som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inte fått avdraget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omöjligt göra sådana studier i Sverige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modellberäkningar</a:t>
            </a:r>
          </a:p>
          <a:p>
            <a:r>
              <a:rPr lang="sv-SE" dirty="0" smtClean="0"/>
              <a:t>Få utländska studier av effekterna på lönebildningen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- arbetslöshetsersättning och reservationslöner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- jobbskatteavdrag och löner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28901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Vår studie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Helge Bennmarker, Lars Calmfors och Anna Larsson Seim</a:t>
            </a:r>
          </a:p>
          <a:p>
            <a:r>
              <a:rPr lang="sv-SE" dirty="0" smtClean="0"/>
              <a:t>Sambandet mellan en individs lön och beräknad </a:t>
            </a:r>
            <a:r>
              <a:rPr lang="sv-SE" i="1" dirty="0" smtClean="0"/>
              <a:t>nettoersättningsgrad </a:t>
            </a:r>
            <a:r>
              <a:rPr lang="sv-SE" dirty="0" smtClean="0"/>
              <a:t>i a-kassan (a-kassa efter skatt i förhållande till lön före skatt) 2006-2009</a:t>
            </a:r>
          </a:p>
          <a:p>
            <a:r>
              <a:rPr lang="sv-SE" dirty="0" smtClean="0"/>
              <a:t>Vi kontrollerar för andra faktorer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skatteprogressivitet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arbetsmarknadsläge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sänkta arbetsgivaravgifter för unga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individfaktorer (ålder, kön, civilstånd, längd och typ av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utbildning, utlandsfödd eller inte, tidigare arbetslöshet)</a:t>
            </a:r>
          </a:p>
          <a:p>
            <a:r>
              <a:rPr lang="sv-SE" dirty="0" smtClean="0"/>
              <a:t>Varje procentenhets sänkning av nettoersättningsgraden  innebär 0,2-0,4 procents lägre lön än som annars skulle ha blivit </a:t>
            </a:r>
            <a:r>
              <a:rPr lang="sv-SE" dirty="0" smtClean="0"/>
              <a:t>fallet</a:t>
            </a:r>
            <a:endParaRPr lang="sv-SE" dirty="0" smtClean="0"/>
          </a:p>
          <a:p>
            <a:r>
              <a:rPr lang="sv-SE" dirty="0" smtClean="0"/>
              <a:t>Nettoersättningsgraden sjönk med 13 procentenheter 2007-2009</a:t>
            </a:r>
          </a:p>
          <a:p>
            <a:r>
              <a:rPr lang="sv-SE" dirty="0" smtClean="0"/>
              <a:t>Effekterna är av samma storleksordning som i de (få) utländska studierna</a:t>
            </a:r>
          </a:p>
          <a:p>
            <a:r>
              <a:rPr lang="sv-SE" dirty="0" smtClean="0"/>
              <a:t>Den enskilda individen behåller 80-90 procent av jobbskatteavdraget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7759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Studiens begräsningar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Korta tidsserier</a:t>
            </a:r>
          </a:p>
          <a:p>
            <a:r>
              <a:rPr lang="sv-SE" dirty="0" smtClean="0"/>
              <a:t>Relativlöneeffekter snarare än totaleffekter</a:t>
            </a:r>
          </a:p>
          <a:p>
            <a:r>
              <a:rPr lang="sv-SE" dirty="0" smtClean="0"/>
              <a:t>Inte information om fackliga och </a:t>
            </a:r>
            <a:r>
              <a:rPr lang="sv-SE" dirty="0" smtClean="0"/>
              <a:t>avtalade tilläggsförsäkringar </a:t>
            </a:r>
            <a:r>
              <a:rPr lang="sv-SE" dirty="0" smtClean="0"/>
              <a:t>och därmed inte om allas totala nettoersättningsgrad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mätfel i vårt mått på total nettoersättnings-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grad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statistiskt signifikant samband mellan nettoersättnings-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grad i a-kassan och lönerna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personer som byter jobb eller är kvar på samma jobb?</a:t>
            </a:r>
          </a:p>
          <a:p>
            <a:r>
              <a:rPr lang="sv-SE" dirty="0" smtClean="0"/>
              <a:t>Vår studie är ett första försök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stort behov av ytterligare studier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487820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467" y="423443"/>
            <a:ext cx="7983065" cy="601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8754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625" y="418679"/>
            <a:ext cx="7868749" cy="602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7357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6363" y="571101"/>
            <a:ext cx="6611273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948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381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Regeringens arbetsmarknadsreformer och lönebildningen</vt:lpstr>
      <vt:lpstr>Arbetsmarknadsreformer i Sverige</vt:lpstr>
      <vt:lpstr>Tanken bakom reformerna</vt:lpstr>
      <vt:lpstr>Forskningen om arbetslöshetsersättning och jobbskatteavdrag</vt:lpstr>
      <vt:lpstr>Vår studie</vt:lpstr>
      <vt:lpstr>Studiens begräsningar</vt:lpstr>
      <vt:lpstr>Slide 7</vt:lpstr>
      <vt:lpstr>Slide 8</vt:lpstr>
      <vt:lpstr>Slide 9</vt:lpstr>
      <vt:lpstr>Slide 10</vt:lpstr>
      <vt:lpstr>Slide 11</vt:lpstr>
      <vt:lpstr>Slide 12</vt:lpstr>
    </vt:vector>
  </TitlesOfParts>
  <Company>Stockholm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Regeringens arbetsmarknadsreformer och lönebildningen</dc:title>
  <dc:creator>calmf</dc:creator>
  <cp:lastModifiedBy>calmf</cp:lastModifiedBy>
  <cp:revision>7</cp:revision>
  <dcterms:created xsi:type="dcterms:W3CDTF">2013-11-03T14:57:36Z</dcterms:created>
  <dcterms:modified xsi:type="dcterms:W3CDTF">2013-11-04T14:54:42Z</dcterms:modified>
</cp:coreProperties>
</file>