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5" r:id="rId11"/>
    <p:sldId id="268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AmecoCurrent!$A$12</c:f>
              <c:strCache>
                <c:ptCount val="1"/>
                <c:pt idx="0">
                  <c:v>Germany</c:v>
                </c:pt>
              </c:strCache>
            </c:strRef>
          </c:tx>
          <c:marker>
            <c:symbol val="none"/>
          </c:marker>
          <c:cat>
            <c:numRef>
              <c:f>AmecoCurrent!$B$11:$X$11</c:f>
              <c:numCache>
                <c:formatCode>m/d/yyyy</c:formatCode>
                <c:ptCount val="23"/>
                <c:pt idx="0">
                  <c:v>33239</c:v>
                </c:pt>
                <c:pt idx="1">
                  <c:v>33604</c:v>
                </c:pt>
                <c:pt idx="2">
                  <c:v>33970</c:v>
                </c:pt>
                <c:pt idx="3">
                  <c:v>34335</c:v>
                </c:pt>
                <c:pt idx="4">
                  <c:v>34700</c:v>
                </c:pt>
                <c:pt idx="5">
                  <c:v>35065</c:v>
                </c:pt>
                <c:pt idx="6">
                  <c:v>35431</c:v>
                </c:pt>
                <c:pt idx="7">
                  <c:v>35796</c:v>
                </c:pt>
                <c:pt idx="8">
                  <c:v>36161</c:v>
                </c:pt>
                <c:pt idx="9">
                  <c:v>36526</c:v>
                </c:pt>
                <c:pt idx="10">
                  <c:v>36892</c:v>
                </c:pt>
                <c:pt idx="11">
                  <c:v>37257</c:v>
                </c:pt>
                <c:pt idx="12">
                  <c:v>37622</c:v>
                </c:pt>
                <c:pt idx="13">
                  <c:v>37987</c:v>
                </c:pt>
                <c:pt idx="14">
                  <c:v>38353</c:v>
                </c:pt>
                <c:pt idx="15">
                  <c:v>38718</c:v>
                </c:pt>
                <c:pt idx="16">
                  <c:v>39083</c:v>
                </c:pt>
                <c:pt idx="17">
                  <c:v>39448</c:v>
                </c:pt>
                <c:pt idx="18">
                  <c:v>39814</c:v>
                </c:pt>
                <c:pt idx="19">
                  <c:v>40179</c:v>
                </c:pt>
                <c:pt idx="20">
                  <c:v>40544</c:v>
                </c:pt>
                <c:pt idx="21">
                  <c:v>40909</c:v>
                </c:pt>
                <c:pt idx="22">
                  <c:v>41275</c:v>
                </c:pt>
              </c:numCache>
            </c:numRef>
          </c:cat>
          <c:val>
            <c:numRef>
              <c:f>AmecoCurrent!$B$12:$X$12</c:f>
              <c:numCache>
                <c:formatCode>General</c:formatCode>
                <c:ptCount val="23"/>
                <c:pt idx="0">
                  <c:v>5.6</c:v>
                </c:pt>
                <c:pt idx="1">
                  <c:v>6.6</c:v>
                </c:pt>
                <c:pt idx="2">
                  <c:v>7.8</c:v>
                </c:pt>
                <c:pt idx="3">
                  <c:v>8.5</c:v>
                </c:pt>
                <c:pt idx="4">
                  <c:v>8.3000000000000007</c:v>
                </c:pt>
                <c:pt idx="5">
                  <c:v>8.9</c:v>
                </c:pt>
                <c:pt idx="6">
                  <c:v>9.6999999999999993</c:v>
                </c:pt>
                <c:pt idx="7">
                  <c:v>9.4</c:v>
                </c:pt>
                <c:pt idx="8">
                  <c:v>8.6</c:v>
                </c:pt>
                <c:pt idx="9">
                  <c:v>8</c:v>
                </c:pt>
                <c:pt idx="10">
                  <c:v>7.9</c:v>
                </c:pt>
                <c:pt idx="11">
                  <c:v>8.6999999999999993</c:v>
                </c:pt>
                <c:pt idx="12">
                  <c:v>9.8000000000000007</c:v>
                </c:pt>
                <c:pt idx="13">
                  <c:v>10.5</c:v>
                </c:pt>
                <c:pt idx="14">
                  <c:v>11.3</c:v>
                </c:pt>
                <c:pt idx="15">
                  <c:v>10.3</c:v>
                </c:pt>
                <c:pt idx="16">
                  <c:v>8.6999999999999993</c:v>
                </c:pt>
                <c:pt idx="17">
                  <c:v>7.5</c:v>
                </c:pt>
                <c:pt idx="18">
                  <c:v>7.8</c:v>
                </c:pt>
                <c:pt idx="19">
                  <c:v>7.1</c:v>
                </c:pt>
                <c:pt idx="20">
                  <c:v>5.9</c:v>
                </c:pt>
                <c:pt idx="21">
                  <c:v>5.5</c:v>
                </c:pt>
                <c:pt idx="22">
                  <c:v>5.3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AmecoCurrent!$A$13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numRef>
              <c:f>AmecoCurrent!$B$11:$X$11</c:f>
              <c:numCache>
                <c:formatCode>m/d/yyyy</c:formatCode>
                <c:ptCount val="23"/>
                <c:pt idx="0">
                  <c:v>33239</c:v>
                </c:pt>
                <c:pt idx="1">
                  <c:v>33604</c:v>
                </c:pt>
                <c:pt idx="2">
                  <c:v>33970</c:v>
                </c:pt>
                <c:pt idx="3">
                  <c:v>34335</c:v>
                </c:pt>
                <c:pt idx="4">
                  <c:v>34700</c:v>
                </c:pt>
                <c:pt idx="5">
                  <c:v>35065</c:v>
                </c:pt>
                <c:pt idx="6">
                  <c:v>35431</c:v>
                </c:pt>
                <c:pt idx="7">
                  <c:v>35796</c:v>
                </c:pt>
                <c:pt idx="8">
                  <c:v>36161</c:v>
                </c:pt>
                <c:pt idx="9">
                  <c:v>36526</c:v>
                </c:pt>
                <c:pt idx="10">
                  <c:v>36892</c:v>
                </c:pt>
                <c:pt idx="11">
                  <c:v>37257</c:v>
                </c:pt>
                <c:pt idx="12">
                  <c:v>37622</c:v>
                </c:pt>
                <c:pt idx="13">
                  <c:v>37987</c:v>
                </c:pt>
                <c:pt idx="14">
                  <c:v>38353</c:v>
                </c:pt>
                <c:pt idx="15">
                  <c:v>38718</c:v>
                </c:pt>
                <c:pt idx="16">
                  <c:v>39083</c:v>
                </c:pt>
                <c:pt idx="17">
                  <c:v>39448</c:v>
                </c:pt>
                <c:pt idx="18">
                  <c:v>39814</c:v>
                </c:pt>
                <c:pt idx="19">
                  <c:v>40179</c:v>
                </c:pt>
                <c:pt idx="20">
                  <c:v>40544</c:v>
                </c:pt>
                <c:pt idx="21">
                  <c:v>40909</c:v>
                </c:pt>
                <c:pt idx="22">
                  <c:v>41275</c:v>
                </c:pt>
              </c:numCache>
            </c:numRef>
          </c:cat>
          <c:val>
            <c:numRef>
              <c:f>AmecoCurrent!$B$13:$X$13</c:f>
              <c:numCache>
                <c:formatCode>General</c:formatCode>
                <c:ptCount val="23"/>
                <c:pt idx="0">
                  <c:v>3.1</c:v>
                </c:pt>
                <c:pt idx="1">
                  <c:v>5.6</c:v>
                </c:pt>
                <c:pt idx="2">
                  <c:v>9.1</c:v>
                </c:pt>
                <c:pt idx="3">
                  <c:v>9.4</c:v>
                </c:pt>
                <c:pt idx="4">
                  <c:v>8.8000000000000007</c:v>
                </c:pt>
                <c:pt idx="5">
                  <c:v>9.6</c:v>
                </c:pt>
                <c:pt idx="6">
                  <c:v>9.9</c:v>
                </c:pt>
                <c:pt idx="7">
                  <c:v>8.1999999999999993</c:v>
                </c:pt>
                <c:pt idx="8">
                  <c:v>6.7</c:v>
                </c:pt>
                <c:pt idx="9">
                  <c:v>5.6</c:v>
                </c:pt>
                <c:pt idx="10">
                  <c:v>5.8</c:v>
                </c:pt>
                <c:pt idx="11">
                  <c:v>6</c:v>
                </c:pt>
                <c:pt idx="12">
                  <c:v>6.6</c:v>
                </c:pt>
                <c:pt idx="13">
                  <c:v>7.4</c:v>
                </c:pt>
                <c:pt idx="14">
                  <c:v>7.7</c:v>
                </c:pt>
                <c:pt idx="15">
                  <c:v>7.1</c:v>
                </c:pt>
                <c:pt idx="16">
                  <c:v>6.1</c:v>
                </c:pt>
                <c:pt idx="17">
                  <c:v>6.2</c:v>
                </c:pt>
                <c:pt idx="18">
                  <c:v>8.3000000000000007</c:v>
                </c:pt>
                <c:pt idx="19">
                  <c:v>8.6</c:v>
                </c:pt>
                <c:pt idx="20">
                  <c:v>7.8</c:v>
                </c:pt>
                <c:pt idx="21">
                  <c:v>8</c:v>
                </c:pt>
                <c:pt idx="22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754880"/>
        <c:axId val="133756416"/>
      </c:lineChart>
      <c:dateAx>
        <c:axId val="133754880"/>
        <c:scaling>
          <c:orientation val="minMax"/>
        </c:scaling>
        <c:delete val="0"/>
        <c:axPos val="b"/>
        <c:numFmt formatCode="yyyy;@" sourceLinked="0"/>
        <c:majorTickMark val="out"/>
        <c:minorTickMark val="out"/>
        <c:tickLblPos val="nextTo"/>
        <c:txPr>
          <a:bodyPr rot="-60000000" vert="horz"/>
          <a:lstStyle/>
          <a:p>
            <a:pPr>
              <a:defRPr/>
            </a:pPr>
            <a:endParaRPr lang="sv-SE"/>
          </a:p>
        </c:txPr>
        <c:crossAx val="133756416"/>
        <c:crosses val="autoZero"/>
        <c:auto val="1"/>
        <c:lblOffset val="100"/>
        <c:baseTimeUnit val="years"/>
        <c:majorUnit val="2"/>
        <c:majorTimeUnit val="years"/>
      </c:dateAx>
      <c:valAx>
        <c:axId val="1337564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sv-SE"/>
          </a:p>
        </c:txPr>
        <c:crossAx val="133754880"/>
        <c:crosses val="autoZero"/>
        <c:crossBetween val="between"/>
      </c:valAx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1029-355E-4901-8078-681CAD39F58D}" type="datetimeFigureOut">
              <a:rPr lang="sv-SE" smtClean="0"/>
              <a:pPr/>
              <a:t>2014-03-13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4855-0333-4F2D-A279-7A1C7BE19DB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4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1029-355E-4901-8078-681CAD39F58D}" type="datetimeFigureOut">
              <a:rPr lang="sv-SE" smtClean="0"/>
              <a:pPr/>
              <a:t>2014-03-13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4855-0333-4F2D-A279-7A1C7BE19DB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276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1029-355E-4901-8078-681CAD39F58D}" type="datetimeFigureOut">
              <a:rPr lang="sv-SE" smtClean="0"/>
              <a:pPr/>
              <a:t>2014-03-13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4855-0333-4F2D-A279-7A1C7BE19DB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7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1029-355E-4901-8078-681CAD39F58D}" type="datetimeFigureOut">
              <a:rPr lang="sv-SE" smtClean="0"/>
              <a:pPr/>
              <a:t>2014-03-13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4855-0333-4F2D-A279-7A1C7BE19DB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75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1029-355E-4901-8078-681CAD39F58D}" type="datetimeFigureOut">
              <a:rPr lang="sv-SE" smtClean="0"/>
              <a:pPr/>
              <a:t>2014-03-13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4855-0333-4F2D-A279-7A1C7BE19DB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809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1029-355E-4901-8078-681CAD39F58D}" type="datetimeFigureOut">
              <a:rPr lang="sv-SE" smtClean="0"/>
              <a:pPr/>
              <a:t>2014-03-13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4855-0333-4F2D-A279-7A1C7BE19DB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608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1029-355E-4901-8078-681CAD39F58D}" type="datetimeFigureOut">
              <a:rPr lang="sv-SE" smtClean="0"/>
              <a:pPr/>
              <a:t>2014-03-13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4855-0333-4F2D-A279-7A1C7BE19DB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749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1029-355E-4901-8078-681CAD39F58D}" type="datetimeFigureOut">
              <a:rPr lang="sv-SE" smtClean="0"/>
              <a:pPr/>
              <a:t>2014-03-13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4855-0333-4F2D-A279-7A1C7BE19DB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146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1029-355E-4901-8078-681CAD39F58D}" type="datetimeFigureOut">
              <a:rPr lang="sv-SE" smtClean="0"/>
              <a:pPr/>
              <a:t>2014-03-13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4855-0333-4F2D-A279-7A1C7BE19DB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181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1029-355E-4901-8078-681CAD39F58D}" type="datetimeFigureOut">
              <a:rPr lang="sv-SE" smtClean="0"/>
              <a:pPr/>
              <a:t>2014-03-13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4855-0333-4F2D-A279-7A1C7BE19DB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162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1029-355E-4901-8078-681CAD39F58D}" type="datetimeFigureOut">
              <a:rPr lang="sv-SE" smtClean="0"/>
              <a:pPr/>
              <a:t>2014-03-13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4855-0333-4F2D-A279-7A1C7BE19DB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146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F1029-355E-4901-8078-681CAD39F58D}" type="datetimeFigureOut">
              <a:rPr lang="sv-SE" smtClean="0"/>
              <a:pPr/>
              <a:t>2014-03-13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34855-0333-4F2D-A279-7A1C7BE19DB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756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Lägstalöner och lönespridning: Effekter på samhällsekonomin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Lars 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Svenskt Näringsliv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17/3-2014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77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42" y="260648"/>
            <a:ext cx="7143750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69342" y="5589240"/>
            <a:ext cx="2927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Source: Schweighofer (2014).</a:t>
            </a:r>
          </a:p>
        </p:txBody>
      </p:sp>
    </p:spTree>
    <p:extLst>
      <p:ext uri="{BB962C8B-B14F-4D97-AF65-F5344CB8AC3E}">
        <p14:creationId xmlns:p14="http://schemas.microsoft.com/office/powerpoint/2010/main" val="288071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19672" y="5661248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Källor: </a:t>
            </a:r>
            <a:r>
              <a:rPr lang="sv-SE" sz="1200" dirty="0" smtClean="0"/>
              <a:t>PISA </a:t>
            </a:r>
            <a:r>
              <a:rPr lang="sv-SE" sz="1200" dirty="0" smtClean="0"/>
              <a:t>2014 </a:t>
            </a:r>
            <a:r>
              <a:rPr lang="sv-SE" sz="1200" dirty="0" smtClean="0"/>
              <a:t>och Eurostat </a:t>
            </a:r>
            <a:r>
              <a:rPr lang="sv-SE" sz="1200" dirty="0" err="1" smtClean="0"/>
              <a:t>Structure</a:t>
            </a:r>
            <a:r>
              <a:rPr lang="sv-SE" sz="1200" dirty="0" smtClean="0"/>
              <a:t> </a:t>
            </a:r>
            <a:r>
              <a:rPr lang="sv-SE" sz="1200" dirty="0" err="1" smtClean="0"/>
              <a:t>of</a:t>
            </a:r>
            <a:r>
              <a:rPr lang="sv-SE" sz="1200" dirty="0" smtClean="0"/>
              <a:t> </a:t>
            </a:r>
            <a:r>
              <a:rPr lang="sv-SE" sz="1200" dirty="0" err="1" smtClean="0"/>
              <a:t>Earnings</a:t>
            </a:r>
            <a:r>
              <a:rPr lang="sv-SE" sz="1200" dirty="0" smtClean="0"/>
              <a:t> Survey </a:t>
            </a:r>
            <a:r>
              <a:rPr lang="sv-SE" sz="1200" dirty="0" smtClean="0"/>
              <a:t>2010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530606" y="260648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 smtClean="0">
                <a:solidFill>
                  <a:srgbClr val="002060"/>
                </a:solidFill>
              </a:rPr>
              <a:t>Skillnader i lön och </a:t>
            </a:r>
            <a:r>
              <a:rPr lang="sv-SE" sz="2400" b="1" dirty="0" smtClean="0">
                <a:solidFill>
                  <a:srgbClr val="002060"/>
                </a:solidFill>
              </a:rPr>
              <a:t>kunskaper </a:t>
            </a:r>
            <a:r>
              <a:rPr lang="sv-SE" sz="2400" b="1" dirty="0" smtClean="0">
                <a:solidFill>
                  <a:srgbClr val="002060"/>
                </a:solidFill>
              </a:rPr>
              <a:t>(</a:t>
            </a:r>
            <a:r>
              <a:rPr lang="sv-SE" sz="2400" b="1" dirty="0" smtClean="0">
                <a:solidFill>
                  <a:srgbClr val="002060"/>
                </a:solidFill>
              </a:rPr>
              <a:t>90/10)</a:t>
            </a:r>
            <a:r>
              <a:rPr lang="sv-SE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823816"/>
              </p:ext>
            </p:extLst>
          </p:nvPr>
        </p:nvGraphicFramePr>
        <p:xfrm>
          <a:off x="1691680" y="752129"/>
          <a:ext cx="5625765" cy="493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5765"/>
                <a:gridCol w="1980000"/>
                <a:gridCol w="1980000"/>
              </a:tblGrid>
              <a:tr h="2880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/>
                        <a:t>Lön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/>
                        <a:t>PISA</a:t>
                      </a:r>
                      <a:r>
                        <a:rPr lang="sv-SE" sz="2000" baseline="0" dirty="0" smtClean="0"/>
                        <a:t>-resultat</a:t>
                      </a:r>
                      <a:endParaRPr lang="en-US" sz="20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Sverige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2,08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Finland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2.31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1,57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2,31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1,66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Belgien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2,38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1,71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Danmark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</a:t>
                      </a: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Italien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2,65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1.67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Frankrike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2,84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Nederländerna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2,90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1,62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Spanien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3,10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Tjeckien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1,61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Österrike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3,33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1.64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Slovakien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3,34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1,78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Irland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3,64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1.56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Storbritannien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3.71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1.66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3,97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1,56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Estland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4,05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1,49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Tyskland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4,12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1,63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Cypern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4,16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1.83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0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Allmänna synpunkter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dirty="0" smtClean="0"/>
              <a:t>Ambitiös genomgång av forskningen</a:t>
            </a:r>
          </a:p>
          <a:p>
            <a:r>
              <a:rPr lang="sv-SE" dirty="0" smtClean="0"/>
              <a:t>Ingen  ideologisk/intressemässig bias</a:t>
            </a:r>
          </a:p>
          <a:p>
            <a:r>
              <a:rPr lang="sv-SE" dirty="0" smtClean="0"/>
              <a:t>Rättvisande bild av komplexiteten</a:t>
            </a:r>
          </a:p>
          <a:p>
            <a:r>
              <a:rPr lang="sv-SE" dirty="0" smtClean="0"/>
              <a:t>Många dimensioner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- minimilöner kan teoretiskt både öka sysselsättningen (om låga minimilöner)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och minska den (höga minimilöner)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- mest empiriskt stöd för minskad sysselsättning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- de anställdas sammansättning ändras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- höga </a:t>
            </a:r>
            <a:r>
              <a:rPr lang="sv-SE" dirty="0" err="1" smtClean="0"/>
              <a:t>lägstlöner</a:t>
            </a:r>
            <a:r>
              <a:rPr lang="sv-SE" dirty="0" smtClean="0"/>
              <a:t> kan förhindra unga att komma  i sysselsättning med negativa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långsiktseffekter för dem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- höga </a:t>
            </a:r>
            <a:r>
              <a:rPr lang="sv-SE" dirty="0" err="1" smtClean="0"/>
              <a:t>lägstlöner</a:t>
            </a:r>
            <a:r>
              <a:rPr lang="sv-SE" dirty="0" smtClean="0"/>
              <a:t> är mindre effektiv metod  än jobbskatteavdrag för att  minska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fattigdomen i USA </a:t>
            </a:r>
          </a:p>
          <a:p>
            <a:pPr marL="0" indent="0">
              <a:buNone/>
            </a:pPr>
            <a:r>
              <a:rPr lang="sv-SE" dirty="0" smtClean="0"/>
              <a:t>      - oklara effekter av ökad lönespridning på produktiviteten: positiva effekter om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 liten lönespridning (Sverige)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63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Kritik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70000" lnSpcReduction="20000"/>
          </a:bodyPr>
          <a:lstStyle/>
          <a:p>
            <a:r>
              <a:rPr lang="sv-SE" sz="3400" dirty="0" smtClean="0"/>
              <a:t>Svåröverskådlig framställning</a:t>
            </a:r>
          </a:p>
          <a:p>
            <a:r>
              <a:rPr lang="sv-SE" sz="3400" dirty="0" smtClean="0"/>
              <a:t>En hel del oklara och svårförståeliga formuleringar</a:t>
            </a:r>
          </a:p>
          <a:p>
            <a:r>
              <a:rPr lang="sv-SE" sz="3400" dirty="0" smtClean="0"/>
              <a:t>Större effekt av höga minimilöner på arbetslöshet  än  sysselsättning</a:t>
            </a:r>
          </a:p>
          <a:p>
            <a:pPr marL="0" indent="0">
              <a:buNone/>
            </a:pPr>
            <a:r>
              <a:rPr lang="sv-SE" sz="3400" dirty="0"/>
              <a:t> </a:t>
            </a:r>
            <a:r>
              <a:rPr lang="sv-SE" sz="3400" dirty="0" smtClean="0"/>
              <a:t>   - därför att högre lön leder till högre arbetskraftsdeltagande</a:t>
            </a:r>
          </a:p>
          <a:p>
            <a:pPr marL="0" indent="0">
              <a:buNone/>
            </a:pPr>
            <a:r>
              <a:rPr lang="sv-SE" sz="3400" dirty="0"/>
              <a:t> </a:t>
            </a:r>
            <a:r>
              <a:rPr lang="sv-SE" sz="3400" dirty="0" smtClean="0"/>
              <a:t>   - men det relevanta är förväntad inkomst vid deltagande i</a:t>
            </a:r>
          </a:p>
          <a:p>
            <a:pPr marL="0" indent="0">
              <a:buNone/>
            </a:pPr>
            <a:r>
              <a:rPr lang="sv-SE" sz="3400" dirty="0"/>
              <a:t> </a:t>
            </a:r>
            <a:r>
              <a:rPr lang="sv-SE" sz="3400" dirty="0" smtClean="0"/>
              <a:t>     arbetskraften</a:t>
            </a:r>
          </a:p>
          <a:p>
            <a:pPr marL="0" indent="0">
              <a:buNone/>
            </a:pPr>
            <a:r>
              <a:rPr lang="sv-SE" sz="3400" dirty="0"/>
              <a:t> </a:t>
            </a:r>
            <a:r>
              <a:rPr lang="sv-SE" sz="3400" dirty="0" smtClean="0"/>
              <a:t>   - lägre sysselsättning minskar sannolikheten att få jobb,</a:t>
            </a:r>
          </a:p>
          <a:p>
            <a:pPr marL="0" indent="0">
              <a:buNone/>
            </a:pPr>
            <a:r>
              <a:rPr lang="sv-SE" sz="3400" dirty="0"/>
              <a:t> </a:t>
            </a:r>
            <a:r>
              <a:rPr lang="sv-SE" sz="3400" dirty="0" smtClean="0"/>
              <a:t>      vilket drar ner den förväntade inkomsten</a:t>
            </a:r>
          </a:p>
          <a:p>
            <a:pPr marL="0" indent="0">
              <a:buNone/>
            </a:pPr>
            <a:r>
              <a:rPr lang="sv-SE" sz="3400" dirty="0"/>
              <a:t> </a:t>
            </a:r>
            <a:r>
              <a:rPr lang="sv-SE" sz="3400" dirty="0" smtClean="0"/>
              <a:t>   - fråga om hur känslig  sysselsättningen är för löneökningar</a:t>
            </a:r>
          </a:p>
          <a:p>
            <a:pPr marL="0" indent="0">
              <a:buNone/>
            </a:pPr>
            <a:r>
              <a:rPr lang="sv-SE" sz="3400" dirty="0" smtClean="0"/>
              <a:t>      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 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94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Ännu mer  tonvikt på flödena  på arbetsmarknaden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Meer</a:t>
            </a:r>
            <a:r>
              <a:rPr lang="sv-SE" dirty="0" smtClean="0"/>
              <a:t> och West (2013): amerikanska delstater</a:t>
            </a:r>
          </a:p>
          <a:p>
            <a:r>
              <a:rPr lang="sv-SE" dirty="0" smtClean="0"/>
              <a:t>3 procent av stocken anställda  har minimilöner, men hela 12 procent av de </a:t>
            </a:r>
            <a:r>
              <a:rPr lang="sv-SE" dirty="0" err="1" smtClean="0"/>
              <a:t>nyinträdande</a:t>
            </a:r>
            <a:r>
              <a:rPr lang="sv-SE" dirty="0" smtClean="0"/>
              <a:t> på arbetsmarknaden (1/3 av dem med minimilön har nyligen inträtt)</a:t>
            </a:r>
          </a:p>
          <a:p>
            <a:r>
              <a:rPr lang="sv-SE" dirty="0" smtClean="0"/>
              <a:t>Höjda minimilöner minskar </a:t>
            </a:r>
            <a:r>
              <a:rPr lang="sv-SE" i="1" dirty="0" err="1" smtClean="0"/>
              <a:t>job</a:t>
            </a:r>
            <a:r>
              <a:rPr lang="sv-SE" i="1" dirty="0" smtClean="0"/>
              <a:t> </a:t>
            </a:r>
            <a:r>
              <a:rPr lang="sv-SE" i="1" dirty="0" err="1" smtClean="0"/>
              <a:t>creation</a:t>
            </a:r>
            <a:r>
              <a:rPr lang="sv-SE" i="1" dirty="0" smtClean="0"/>
              <a:t> </a:t>
            </a:r>
            <a:r>
              <a:rPr lang="sv-SE" dirty="0" smtClean="0"/>
              <a:t>men påverkar inte </a:t>
            </a:r>
            <a:r>
              <a:rPr lang="sv-SE" i="1" dirty="0" err="1" smtClean="0"/>
              <a:t>job</a:t>
            </a:r>
            <a:r>
              <a:rPr lang="sv-SE" i="1" dirty="0" smtClean="0"/>
              <a:t> </a:t>
            </a:r>
            <a:r>
              <a:rPr lang="sv-SE" i="1" dirty="0" err="1" smtClean="0"/>
              <a:t>destruction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695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>
                <a:solidFill>
                  <a:srgbClr val="002060"/>
                </a:solidFill>
              </a:rPr>
              <a:t>Önskvärt med mer empiri om löneskillnader i Sverige och på andra håll</a:t>
            </a:r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Sverige: oförändrade  löneskillnader  på senare år</a:t>
            </a:r>
          </a:p>
          <a:p>
            <a:r>
              <a:rPr lang="sv-SE" dirty="0" smtClean="0"/>
              <a:t>Jämfört med mitten av 1990-talet har löneskillnaderna ökat men framför allt i övre halvan av lönefördelningen</a:t>
            </a:r>
          </a:p>
          <a:p>
            <a:r>
              <a:rPr lang="sv-SE" dirty="0" smtClean="0"/>
              <a:t>Tyskland: ökad lönespridning med lönesänkningar i botten av fördelningen har framförts som förklaring till det ”tyska miraklet” (</a:t>
            </a:r>
            <a:r>
              <a:rPr lang="sv-SE" dirty="0" err="1" smtClean="0"/>
              <a:t>Dustmann</a:t>
            </a:r>
            <a:r>
              <a:rPr lang="sv-SE" dirty="0" smtClean="0"/>
              <a:t> m </a:t>
            </a:r>
            <a:r>
              <a:rPr lang="sv-SE" dirty="0" err="1" smtClean="0"/>
              <a:t>fl</a:t>
            </a:r>
            <a:r>
              <a:rPr lang="sv-SE" smtClean="0"/>
              <a:t> 2014)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minskad arbetslöshet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stärkt konkurrenskraft (billigare ”inputs” till industrin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från övriga sektorer)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lägre täckningsgrad för kollektivavtal och svagare fack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(öppningsklausuler)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95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1"/>
            <a:ext cx="5688632" cy="4061048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1196752"/>
            <a:ext cx="6200515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82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Unemployment in Germany and Sweden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5" name="Diagram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144902"/>
              </p:ext>
            </p:extLst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949280"/>
            <a:ext cx="574675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30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538467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47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761580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214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418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Lägstalöner och lönespridning: Effekter på samhällsekonomin</vt:lpstr>
      <vt:lpstr>Allmänna synpunkter</vt:lpstr>
      <vt:lpstr>Kritik</vt:lpstr>
      <vt:lpstr>Ännu mer  tonvikt på flödena  på arbetsmarknaden</vt:lpstr>
      <vt:lpstr>Önskvärt med mer empiri om löneskillnader i Sverige och på andra håll</vt:lpstr>
      <vt:lpstr>PowerPoint Presentation</vt:lpstr>
      <vt:lpstr>Unemployment in Germany and Sweden </vt:lpstr>
      <vt:lpstr>PowerPoint Presentation</vt:lpstr>
      <vt:lpstr>PowerPoint Presentation</vt:lpstr>
      <vt:lpstr>PowerPoint Presentation</vt:lpstr>
      <vt:lpstr>PowerPoint Presentation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Lägstalöner och lönespridning: Effekter på samhällsekonomin</dc:title>
  <dc:creator>calmf</dc:creator>
  <cp:lastModifiedBy>calmf</cp:lastModifiedBy>
  <cp:revision>30</cp:revision>
  <dcterms:created xsi:type="dcterms:W3CDTF">2014-03-11T07:33:08Z</dcterms:created>
  <dcterms:modified xsi:type="dcterms:W3CDTF">2014-03-13T19:55:14Z</dcterms:modified>
</cp:coreProperties>
</file>