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3" r:id="rId4"/>
    <p:sldId id="274" r:id="rId5"/>
    <p:sldId id="275" r:id="rId6"/>
    <p:sldId id="276" r:id="rId7"/>
    <p:sldId id="271" r:id="rId8"/>
    <p:sldId id="277" r:id="rId9"/>
    <p:sldId id="278" r:id="rId10"/>
    <p:sldId id="279" r:id="rId11"/>
    <p:sldId id="280" r:id="rId12"/>
    <p:sldId id="260" r:id="rId13"/>
    <p:sldId id="281" r:id="rId14"/>
    <p:sldId id="262" r:id="rId15"/>
    <p:sldId id="282" r:id="rId16"/>
    <p:sldId id="283" r:id="rId17"/>
    <p:sldId id="284" r:id="rId18"/>
    <p:sldId id="285" r:id="rId19"/>
    <p:sldId id="287" r:id="rId20"/>
    <p:sldId id="288" r:id="rId21"/>
    <p:sldId id="286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frib\Local%20Settings\Temp\Wage%20sha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'Wage share'!$A$13</c:f>
              <c:strCache>
                <c:ptCount val="1"/>
                <c:pt idx="0">
                  <c:v>Adjusted wage share: total economy: as percentage of GDP at current market prices (Compensation per employee as percentage of GDP at market prices per person employed.)  (ALCD0)</c:v>
                </c:pt>
              </c:strCache>
            </c:strRef>
          </c:tx>
          <c:marker>
            <c:symbol val="none"/>
          </c:marker>
          <c:cat>
            <c:numRef>
              <c:f>'Wage share'!$B$12:$BA$12</c:f>
              <c:numCache>
                <c:formatCode>General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'Wage share'!$B$13:$BA$13</c:f>
              <c:numCache>
                <c:formatCode>General</c:formatCode>
                <c:ptCount val="52"/>
                <c:pt idx="0">
                  <c:v>63.500081899999998</c:v>
                </c:pt>
                <c:pt idx="1">
                  <c:v>63.695358200000044</c:v>
                </c:pt>
                <c:pt idx="2">
                  <c:v>64.937488299999998</c:v>
                </c:pt>
                <c:pt idx="3">
                  <c:v>65.655166699999981</c:v>
                </c:pt>
                <c:pt idx="4">
                  <c:v>64.730277000000001</c:v>
                </c:pt>
                <c:pt idx="5">
                  <c:v>64.560883500000003</c:v>
                </c:pt>
                <c:pt idx="6">
                  <c:v>65.264806600000043</c:v>
                </c:pt>
                <c:pt idx="7">
                  <c:v>64.963248500000006</c:v>
                </c:pt>
                <c:pt idx="8">
                  <c:v>66.0273045</c:v>
                </c:pt>
                <c:pt idx="9">
                  <c:v>65.758965900000007</c:v>
                </c:pt>
                <c:pt idx="10">
                  <c:v>64.575119799999982</c:v>
                </c:pt>
                <c:pt idx="11">
                  <c:v>65.025374699999958</c:v>
                </c:pt>
                <c:pt idx="12">
                  <c:v>64.659542299999956</c:v>
                </c:pt>
                <c:pt idx="13">
                  <c:v>62.289608000000001</c:v>
                </c:pt>
                <c:pt idx="14">
                  <c:v>63.500417499999998</c:v>
                </c:pt>
                <c:pt idx="15">
                  <c:v>64.4249875</c:v>
                </c:pt>
                <c:pt idx="16">
                  <c:v>67.309598899999941</c:v>
                </c:pt>
                <c:pt idx="17">
                  <c:v>69.479301799999988</c:v>
                </c:pt>
                <c:pt idx="18">
                  <c:v>69.412860600000045</c:v>
                </c:pt>
                <c:pt idx="19">
                  <c:v>68.067897500000001</c:v>
                </c:pt>
                <c:pt idx="20">
                  <c:v>67.237561999999997</c:v>
                </c:pt>
                <c:pt idx="21">
                  <c:v>67.292284699999996</c:v>
                </c:pt>
                <c:pt idx="22">
                  <c:v>65.185191699999962</c:v>
                </c:pt>
                <c:pt idx="23">
                  <c:v>62.816376200000001</c:v>
                </c:pt>
                <c:pt idx="24">
                  <c:v>61.078786800000003</c:v>
                </c:pt>
                <c:pt idx="25">
                  <c:v>60.911448099999994</c:v>
                </c:pt>
                <c:pt idx="26">
                  <c:v>60.784915600000012</c:v>
                </c:pt>
                <c:pt idx="27">
                  <c:v>60.400306300000011</c:v>
                </c:pt>
                <c:pt idx="28">
                  <c:v>60.289027599999997</c:v>
                </c:pt>
                <c:pt idx="29">
                  <c:v>61.363361699999999</c:v>
                </c:pt>
                <c:pt idx="30">
                  <c:v>61.746511600000012</c:v>
                </c:pt>
                <c:pt idx="31">
                  <c:v>60.279335200000034</c:v>
                </c:pt>
                <c:pt idx="32">
                  <c:v>60.008930400000011</c:v>
                </c:pt>
                <c:pt idx="33">
                  <c:v>59.080927599999995</c:v>
                </c:pt>
                <c:pt idx="34">
                  <c:v>58.0897231</c:v>
                </c:pt>
                <c:pt idx="35">
                  <c:v>56.215301000000011</c:v>
                </c:pt>
                <c:pt idx="36">
                  <c:v>58.372041699999997</c:v>
                </c:pt>
                <c:pt idx="37">
                  <c:v>57.922676300000013</c:v>
                </c:pt>
                <c:pt idx="38">
                  <c:v>57.633458300000022</c:v>
                </c:pt>
                <c:pt idx="39">
                  <c:v>56.439545500000001</c:v>
                </c:pt>
                <c:pt idx="40">
                  <c:v>58.553531300000003</c:v>
                </c:pt>
                <c:pt idx="41">
                  <c:v>60.146422900000012</c:v>
                </c:pt>
                <c:pt idx="42">
                  <c:v>59.498825300000021</c:v>
                </c:pt>
                <c:pt idx="43">
                  <c:v>58.599629900000011</c:v>
                </c:pt>
                <c:pt idx="44">
                  <c:v>57.881113400000004</c:v>
                </c:pt>
                <c:pt idx="45">
                  <c:v>57.490839900000012</c:v>
                </c:pt>
                <c:pt idx="46">
                  <c:v>56.136605500000002</c:v>
                </c:pt>
                <c:pt idx="47">
                  <c:v>56.904026099999996</c:v>
                </c:pt>
                <c:pt idx="48">
                  <c:v>56.866260699999998</c:v>
                </c:pt>
                <c:pt idx="49">
                  <c:v>58.191051700000003</c:v>
                </c:pt>
                <c:pt idx="50">
                  <c:v>56.327987799999995</c:v>
                </c:pt>
                <c:pt idx="51">
                  <c:v>55.3378169</c:v>
                </c:pt>
              </c:numCache>
            </c:numRef>
          </c:val>
        </c:ser>
        <c:ser>
          <c:idx val="1"/>
          <c:order val="1"/>
          <c:tx>
            <c:strRef>
              <c:f>'Wage share'!$A$14</c:f>
              <c:strCache>
                <c:ptCount val="1"/>
                <c:pt idx="0">
                  <c:v>Adjusted wage share: total economy: as percentage of GDP at current factor cost (Compensation per employee as percentage of GDP at factor cost per person employed.)  (ALCD2)</c:v>
                </c:pt>
              </c:strCache>
            </c:strRef>
          </c:tx>
          <c:marker>
            <c:symbol val="none"/>
          </c:marker>
          <c:cat>
            <c:numRef>
              <c:f>'Wage share'!$B$12:$BA$12</c:f>
              <c:numCache>
                <c:formatCode>General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'Wage share'!$B$14:$BA$14</c:f>
              <c:numCache>
                <c:formatCode>General</c:formatCode>
                <c:ptCount val="52"/>
                <c:pt idx="0">
                  <c:v>71.653181699999962</c:v>
                </c:pt>
                <c:pt idx="1">
                  <c:v>71.982289100000003</c:v>
                </c:pt>
                <c:pt idx="2">
                  <c:v>74.137172799999988</c:v>
                </c:pt>
                <c:pt idx="3">
                  <c:v>75.036954800000004</c:v>
                </c:pt>
                <c:pt idx="4">
                  <c:v>73.876730999999936</c:v>
                </c:pt>
                <c:pt idx="5">
                  <c:v>74.095288699999998</c:v>
                </c:pt>
                <c:pt idx="6">
                  <c:v>75.239407299999982</c:v>
                </c:pt>
                <c:pt idx="7">
                  <c:v>74.91572189999998</c:v>
                </c:pt>
                <c:pt idx="8">
                  <c:v>76.585626000000005</c:v>
                </c:pt>
                <c:pt idx="9">
                  <c:v>76.21398340000006</c:v>
                </c:pt>
                <c:pt idx="10">
                  <c:v>74.665266399999979</c:v>
                </c:pt>
                <c:pt idx="11">
                  <c:v>76.820980299999988</c:v>
                </c:pt>
                <c:pt idx="12">
                  <c:v>75.818204899999998</c:v>
                </c:pt>
                <c:pt idx="13">
                  <c:v>73.248228200000042</c:v>
                </c:pt>
                <c:pt idx="14">
                  <c:v>73.406247699999994</c:v>
                </c:pt>
                <c:pt idx="15">
                  <c:v>74.329847099999924</c:v>
                </c:pt>
                <c:pt idx="16">
                  <c:v>77.478632699999963</c:v>
                </c:pt>
                <c:pt idx="17">
                  <c:v>80.456101000000004</c:v>
                </c:pt>
                <c:pt idx="18">
                  <c:v>79.244858199999982</c:v>
                </c:pt>
                <c:pt idx="19">
                  <c:v>77.209801299999981</c:v>
                </c:pt>
                <c:pt idx="20">
                  <c:v>76.3660706</c:v>
                </c:pt>
                <c:pt idx="21">
                  <c:v>76.815745299999989</c:v>
                </c:pt>
                <c:pt idx="22">
                  <c:v>74.020279700000003</c:v>
                </c:pt>
                <c:pt idx="23">
                  <c:v>72.0379468</c:v>
                </c:pt>
                <c:pt idx="24">
                  <c:v>70.579773299999957</c:v>
                </c:pt>
                <c:pt idx="25">
                  <c:v>70.838744899999924</c:v>
                </c:pt>
                <c:pt idx="26">
                  <c:v>71.020395099999988</c:v>
                </c:pt>
                <c:pt idx="27">
                  <c:v>71.011910900000061</c:v>
                </c:pt>
                <c:pt idx="28">
                  <c:v>70.446623500000101</c:v>
                </c:pt>
                <c:pt idx="29">
                  <c:v>71.42889599999998</c:v>
                </c:pt>
                <c:pt idx="30">
                  <c:v>72.545019199999999</c:v>
                </c:pt>
                <c:pt idx="31">
                  <c:v>70.860952499999982</c:v>
                </c:pt>
                <c:pt idx="32">
                  <c:v>69.170285099999958</c:v>
                </c:pt>
                <c:pt idx="33">
                  <c:v>67.286646399999981</c:v>
                </c:pt>
                <c:pt idx="34">
                  <c:v>66.021303700000004</c:v>
                </c:pt>
                <c:pt idx="35">
                  <c:v>63.902412600000012</c:v>
                </c:pt>
                <c:pt idx="36">
                  <c:v>67.021086499999981</c:v>
                </c:pt>
                <c:pt idx="37">
                  <c:v>67.016605200000043</c:v>
                </c:pt>
                <c:pt idx="38">
                  <c:v>67.588784399999923</c:v>
                </c:pt>
                <c:pt idx="39">
                  <c:v>67.214543199999994</c:v>
                </c:pt>
                <c:pt idx="40">
                  <c:v>68.40678459999998</c:v>
                </c:pt>
                <c:pt idx="41">
                  <c:v>70.346631900000006</c:v>
                </c:pt>
                <c:pt idx="42">
                  <c:v>69.753148699999983</c:v>
                </c:pt>
                <c:pt idx="43">
                  <c:v>68.797555500000044</c:v>
                </c:pt>
                <c:pt idx="44">
                  <c:v>67.870238499999957</c:v>
                </c:pt>
                <c:pt idx="45">
                  <c:v>67.440454500000044</c:v>
                </c:pt>
                <c:pt idx="46">
                  <c:v>65.942997099999999</c:v>
                </c:pt>
                <c:pt idx="47">
                  <c:v>66.89863789999994</c:v>
                </c:pt>
                <c:pt idx="48">
                  <c:v>67.978690799999981</c:v>
                </c:pt>
                <c:pt idx="49">
                  <c:v>70.085277899999909</c:v>
                </c:pt>
                <c:pt idx="50">
                  <c:v>67.2380359</c:v>
                </c:pt>
                <c:pt idx="51">
                  <c:v>66.543363600000049</c:v>
                </c:pt>
              </c:numCache>
            </c:numRef>
          </c:val>
        </c:ser>
        <c:ser>
          <c:idx val="2"/>
          <c:order val="2"/>
          <c:tx>
            <c:strRef>
              <c:f>'Wage share'!$A$15</c:f>
              <c:strCache>
                <c:ptCount val="1"/>
                <c:pt idx="0">
                  <c:v>Adjusted wage share: manufacturing industry (Compensation per employee as percentage of nominal gross value added per person employed.)  (ALCM)</c:v>
                </c:pt>
              </c:strCache>
            </c:strRef>
          </c:tx>
          <c:marker>
            <c:symbol val="none"/>
          </c:marker>
          <c:cat>
            <c:numRef>
              <c:f>'Wage share'!$B$12:$BA$12</c:f>
              <c:numCache>
                <c:formatCode>General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'Wage share'!$B$15:$BA$15</c:f>
              <c:numCache>
                <c:formatCode>General</c:formatCode>
                <c:ptCount val="52"/>
                <c:pt idx="10">
                  <c:v>74.480967300000003</c:v>
                </c:pt>
                <c:pt idx="11">
                  <c:v>76.326486199999934</c:v>
                </c:pt>
                <c:pt idx="12">
                  <c:v>77.206065400000043</c:v>
                </c:pt>
                <c:pt idx="13">
                  <c:v>74.140325500000003</c:v>
                </c:pt>
                <c:pt idx="14">
                  <c:v>69.270416099999963</c:v>
                </c:pt>
                <c:pt idx="15">
                  <c:v>72.973758199999935</c:v>
                </c:pt>
                <c:pt idx="16">
                  <c:v>80.370787099999916</c:v>
                </c:pt>
                <c:pt idx="17">
                  <c:v>84.164622699999995</c:v>
                </c:pt>
                <c:pt idx="18">
                  <c:v>85.278628699999999</c:v>
                </c:pt>
                <c:pt idx="19">
                  <c:v>79.484682100000001</c:v>
                </c:pt>
                <c:pt idx="20">
                  <c:v>79.198022299999963</c:v>
                </c:pt>
                <c:pt idx="21">
                  <c:v>81.672753199999946</c:v>
                </c:pt>
                <c:pt idx="22">
                  <c:v>76.063624000000061</c:v>
                </c:pt>
                <c:pt idx="23">
                  <c:v>71.168036599999908</c:v>
                </c:pt>
                <c:pt idx="24">
                  <c:v>68.741639000000049</c:v>
                </c:pt>
                <c:pt idx="25">
                  <c:v>69.984626700000049</c:v>
                </c:pt>
                <c:pt idx="26">
                  <c:v>67.621679</c:v>
                </c:pt>
                <c:pt idx="27">
                  <c:v>67.434413500000076</c:v>
                </c:pt>
                <c:pt idx="28">
                  <c:v>68.688315299999957</c:v>
                </c:pt>
                <c:pt idx="29">
                  <c:v>69.276209800000004</c:v>
                </c:pt>
                <c:pt idx="30">
                  <c:v>72.070018199999936</c:v>
                </c:pt>
                <c:pt idx="31">
                  <c:v>76.183214800000002</c:v>
                </c:pt>
                <c:pt idx="32">
                  <c:v>77.022889899999925</c:v>
                </c:pt>
                <c:pt idx="33">
                  <c:v>68.757915999999994</c:v>
                </c:pt>
                <c:pt idx="34">
                  <c:v>63.346120400000004</c:v>
                </c:pt>
                <c:pt idx="35">
                  <c:v>57.978964599999998</c:v>
                </c:pt>
                <c:pt idx="36">
                  <c:v>63.076785100000002</c:v>
                </c:pt>
                <c:pt idx="37">
                  <c:v>62.487172600000001</c:v>
                </c:pt>
                <c:pt idx="38">
                  <c:v>61.932565000000011</c:v>
                </c:pt>
                <c:pt idx="39">
                  <c:v>59.554628499999978</c:v>
                </c:pt>
                <c:pt idx="40">
                  <c:v>60.012301400000005</c:v>
                </c:pt>
                <c:pt idx="41">
                  <c:v>65.040527499999996</c:v>
                </c:pt>
                <c:pt idx="42">
                  <c:v>63.875928300000012</c:v>
                </c:pt>
                <c:pt idx="43">
                  <c:v>63.310321599999995</c:v>
                </c:pt>
                <c:pt idx="44">
                  <c:v>61.643112800000026</c:v>
                </c:pt>
                <c:pt idx="45">
                  <c:v>60.582187699999999</c:v>
                </c:pt>
                <c:pt idx="46">
                  <c:v>57.786590600000011</c:v>
                </c:pt>
                <c:pt idx="47">
                  <c:v>58.595086500000001</c:v>
                </c:pt>
                <c:pt idx="48">
                  <c:v>64.391243900000049</c:v>
                </c:pt>
                <c:pt idx="49">
                  <c:v>68.199829399999999</c:v>
                </c:pt>
                <c:pt idx="50">
                  <c:v>58.047629599999979</c:v>
                </c:pt>
                <c:pt idx="51">
                  <c:v>56.908777300000011</c:v>
                </c:pt>
              </c:numCache>
            </c:numRef>
          </c:val>
        </c:ser>
        <c:marker val="1"/>
        <c:axId val="66556288"/>
        <c:axId val="66558208"/>
      </c:lineChart>
      <c:catAx>
        <c:axId val="66556288"/>
        <c:scaling>
          <c:orientation val="minMax"/>
        </c:scaling>
        <c:axPos val="b"/>
        <c:numFmt formatCode="General" sourceLinked="1"/>
        <c:tickLblPos val="nextTo"/>
        <c:crossAx val="66558208"/>
        <c:crosses val="autoZero"/>
        <c:auto val="1"/>
        <c:lblAlgn val="ctr"/>
        <c:lblOffset val="100"/>
      </c:catAx>
      <c:valAx>
        <c:axId val="66558208"/>
        <c:scaling>
          <c:orientation val="minMax"/>
        </c:scaling>
        <c:axPos val="l"/>
        <c:majorGridlines/>
        <c:numFmt formatCode="General" sourceLinked="1"/>
        <c:tickLblPos val="nextTo"/>
        <c:crossAx val="665562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9274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281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2819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629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5111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4319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195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983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5990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4568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631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14D7-BF3A-47B3-B36E-33C997BC34D1}" type="datetimeFigureOut">
              <a:rPr lang="sv-SE" smtClean="0"/>
              <a:pPr/>
              <a:t>2013-10-03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4936-04AB-4889-9DE8-F577E62887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7044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Löner, löneandel och sysselsättning: några reflektioner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Tionde Ekonomisk-historiska mötet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Lunds universitet 4 oktober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Produktionsteknologin forts.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Annan forskning: substitutionselasticiteten &gt; 1</a:t>
            </a:r>
          </a:p>
          <a:p>
            <a:r>
              <a:rPr lang="sv-SE" dirty="0" smtClean="0"/>
              <a:t>Då leder </a:t>
            </a:r>
            <a:r>
              <a:rPr lang="sv-SE" b="1" dirty="0" smtClean="0"/>
              <a:t>kapitalförmerande</a:t>
            </a:r>
            <a:r>
              <a:rPr lang="sv-SE" dirty="0" smtClean="0"/>
              <a:t> teknologiskt framåtskridande (capital-augmenting technological progress) till en minskande löneandel</a:t>
            </a:r>
          </a:p>
          <a:p>
            <a:r>
              <a:rPr lang="sv-SE" dirty="0" smtClean="0"/>
              <a:t>Visst empiriskt stöd för detta</a:t>
            </a:r>
          </a:p>
          <a:p>
            <a:r>
              <a:rPr lang="sv-SE" dirty="0" smtClean="0"/>
              <a:t>Men ungefär lika många studier som visar att substitutionselasticiteten &gt; 1 som att substitutionselasticiteten &lt; 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Förändrade sektorstorlekar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Olika löneandel i olika sektorer</a:t>
            </a:r>
          </a:p>
          <a:p>
            <a:r>
              <a:rPr lang="sv-SE" dirty="0" smtClean="0"/>
              <a:t>Förskjutningar mellan sektorerna</a:t>
            </a:r>
          </a:p>
          <a:p>
            <a:r>
              <a:rPr lang="sv-SE" dirty="0" smtClean="0"/>
              <a:t>Detta verkar inte förklara utvecklingen</a:t>
            </a:r>
          </a:p>
          <a:p>
            <a:r>
              <a:rPr lang="sv-SE" dirty="0" smtClean="0"/>
              <a:t>Men privatiseringar tycks ha bidragit – lite – till minskande löneandel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- privata ägare rationaliserar hårdare därför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att de är mer intresserade av vinster än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staten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5"/>
            <a:ext cx="6840760" cy="3600399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192688" cy="78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05678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615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Förändrad maktbalans mellan arbetsgivare och fack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Arbetsmarknadsreformer i många länder</a:t>
            </a:r>
          </a:p>
          <a:p>
            <a:r>
              <a:rPr lang="sv-SE" dirty="0" smtClean="0"/>
              <a:t>Men svårt koppla tidsprofil och skillnader mellan länder till arbetsmarknadsreformerna</a:t>
            </a:r>
          </a:p>
          <a:p>
            <a:r>
              <a:rPr lang="sv-SE" dirty="0" smtClean="0"/>
              <a:t>Trendmässig minskning av facklig organisationsgrad och täckningsgrad för kollektivavtalen</a:t>
            </a:r>
          </a:p>
          <a:p>
            <a:r>
              <a:rPr lang="sv-SE" dirty="0" smtClean="0"/>
              <a:t>Förklaringen fungerar bara med substitutionselasticitet &lt; 1</a:t>
            </a:r>
          </a:p>
          <a:p>
            <a:r>
              <a:rPr lang="sv-SE" dirty="0" smtClean="0"/>
              <a:t>Med substitutionselasticitet &gt; 1 måste man hävda lång tidseftersläpning mellan löneökningar på 1970-talet och senare minskning av löneandelen (Blanchard 1997)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00200"/>
            <a:ext cx="5328592" cy="452596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120679" cy="88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71624"/>
            <a:ext cx="5544616" cy="46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4613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Löner, löneandel och sysselsättning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Postkeynesiansk litteratur – Stockhammer</a:t>
            </a:r>
          </a:p>
          <a:p>
            <a:r>
              <a:rPr lang="sv-SE" dirty="0" smtClean="0"/>
              <a:t>Motriktade effekter av lägre löneandel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- lägre privat konsumtion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- högre investeringar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- högre nettoexport (för enskilt land, men inte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för alla länder samtidigt)</a:t>
            </a:r>
          </a:p>
          <a:p>
            <a:r>
              <a:rPr lang="sv-SE" dirty="0" smtClean="0"/>
              <a:t>Löneandel och sysselsättning är två endogena variabler</a:t>
            </a:r>
          </a:p>
          <a:p>
            <a:r>
              <a:rPr lang="sv-SE" dirty="0" smtClean="0"/>
              <a:t>Substitutionselasticiteten?</a:t>
            </a:r>
          </a:p>
          <a:p>
            <a:r>
              <a:rPr lang="sv-SE" dirty="0" smtClean="0"/>
              <a:t>Distinktionen mellan kort och lång sikt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Keynesiansk-neoklassisk syntes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På kort sikt bestäms produktion och sysselsättning av aggregerad efterfrågan</a:t>
            </a:r>
          </a:p>
          <a:p>
            <a:r>
              <a:rPr lang="sv-SE" dirty="0" smtClean="0"/>
              <a:t>På lång sikt konvergerar produktion och sysselsättning mot sina </a:t>
            </a:r>
            <a:r>
              <a:rPr lang="sv-SE" i="1" dirty="0" smtClean="0"/>
              <a:t>jämviktsnivåer</a:t>
            </a:r>
          </a:p>
          <a:p>
            <a:r>
              <a:rPr lang="sv-SE" dirty="0" smtClean="0"/>
              <a:t>Avvikelser leder till prisanpassingar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- direkt efterfrågeeffekt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- indirekt efterfrågeeffekt via penning-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politiken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Sänkt arbetslöshetsersättning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Lägre löner (löneandel)</a:t>
            </a:r>
          </a:p>
          <a:p>
            <a:r>
              <a:rPr lang="sv-SE" dirty="0" smtClean="0"/>
              <a:t>Initialt lägre produktion och sysselsättning</a:t>
            </a:r>
          </a:p>
          <a:p>
            <a:r>
              <a:rPr lang="sv-SE" dirty="0" smtClean="0"/>
              <a:t>Lägre prisökningar ger anpassning mot högre jämviktsproduktion</a:t>
            </a:r>
          </a:p>
          <a:p>
            <a:r>
              <a:rPr lang="sv-SE" dirty="0" smtClean="0"/>
              <a:t>Högre produktion och sysselsättning på lång sikt</a:t>
            </a:r>
          </a:p>
          <a:p>
            <a:r>
              <a:rPr lang="sv-SE" dirty="0" smtClean="0"/>
              <a:t>Kort- och långisktiga effekter av återhållsamhet i lönebildningen (lägre löneandel) kan gå åt olika håll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Jämviktsarbetslöshetens bestämningsfaktorer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Ersättningsgrad för arbetslösa</a:t>
            </a:r>
          </a:p>
          <a:p>
            <a:r>
              <a:rPr lang="sv-SE" dirty="0" smtClean="0"/>
              <a:t>Skatter</a:t>
            </a:r>
          </a:p>
          <a:p>
            <a:r>
              <a:rPr lang="sv-SE" dirty="0" smtClean="0"/>
              <a:t>Arbetsmarknadspolitiska program</a:t>
            </a:r>
          </a:p>
          <a:p>
            <a:r>
              <a:rPr lang="sv-SE" dirty="0" smtClean="0"/>
              <a:t>Graden av samordning i lönebildningen</a:t>
            </a:r>
          </a:p>
          <a:p>
            <a:r>
              <a:rPr lang="sv-SE" dirty="0" smtClean="0"/>
              <a:t>Graden av produktmarknadskonkurrens</a:t>
            </a:r>
          </a:p>
          <a:p>
            <a:endParaRPr lang="sv-S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484" y="274638"/>
            <a:ext cx="7948316" cy="1143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272808" cy="4569372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1"/>
            <a:ext cx="826382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48883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190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Wage share in Sweden</a:t>
            </a:r>
            <a:endParaRPr lang="sv-SE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2940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952" y="1600200"/>
            <a:ext cx="6981826" cy="452596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8792" y="620688"/>
            <a:ext cx="64674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1953" y="1556792"/>
            <a:ext cx="719245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106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Empiriska studier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Jämviktsarbetslöshetens bestämningsfaktorer</a:t>
            </a:r>
          </a:p>
          <a:p>
            <a:r>
              <a:rPr lang="sv-SE" dirty="0" smtClean="0"/>
              <a:t>Faktorer som påverkar lönerna</a:t>
            </a:r>
          </a:p>
          <a:p>
            <a:r>
              <a:rPr lang="sv-SE" dirty="0" smtClean="0"/>
              <a:t>Mindre direkt evidens av hur dessa faktorer påverkar lönerna</a:t>
            </a:r>
          </a:p>
          <a:p>
            <a:r>
              <a:rPr lang="sv-SE" dirty="0" smtClean="0"/>
              <a:t>Bennmarker-Calmfors-Larsson (2013)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- högre nettoersättningsgrad ökar lönerna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- 1 procents högre ersättningsgrad ökar lönen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med 0,2-0,4 procent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1600200"/>
            <a:ext cx="5372100" cy="452596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50577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553878"/>
            <a:ext cx="549436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557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840761" cy="98107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743700" cy="452596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98477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9847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362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686550" cy="452596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886450" cy="59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3"/>
            <a:ext cx="6840760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525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5328592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24936" cy="5112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545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813" y="1844824"/>
            <a:ext cx="6933580" cy="3672408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41682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39544"/>
            <a:ext cx="6120680" cy="413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261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Förklaringar till den minskande löneandelen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Förändrad</a:t>
            </a:r>
            <a:r>
              <a:rPr lang="en-US" dirty="0" smtClean="0"/>
              <a:t> </a:t>
            </a:r>
            <a:r>
              <a:rPr lang="en-US" dirty="0" err="1" smtClean="0"/>
              <a:t>produktionsteknologi</a:t>
            </a:r>
            <a:endParaRPr lang="en-US" dirty="0" smtClean="0"/>
          </a:p>
          <a:p>
            <a:pPr lvl="0"/>
            <a:r>
              <a:rPr lang="en-US" dirty="0" err="1" smtClean="0"/>
              <a:t>Förändrad</a:t>
            </a:r>
            <a:r>
              <a:rPr lang="en-US" dirty="0" smtClean="0"/>
              <a:t> </a:t>
            </a:r>
            <a:r>
              <a:rPr lang="en-US" dirty="0" err="1" smtClean="0"/>
              <a:t>sammansättning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näringslivet</a:t>
            </a:r>
            <a:endParaRPr lang="en-US" dirty="0" smtClean="0"/>
          </a:p>
          <a:p>
            <a:pPr lvl="0"/>
            <a:r>
              <a:rPr lang="en-US" dirty="0" err="1" smtClean="0"/>
              <a:t>Förändrad</a:t>
            </a:r>
            <a:r>
              <a:rPr lang="en-US" dirty="0" smtClean="0"/>
              <a:t> </a:t>
            </a:r>
            <a:r>
              <a:rPr lang="en-US" dirty="0" err="1" smtClean="0"/>
              <a:t>maktbalans</a:t>
            </a:r>
            <a:r>
              <a:rPr lang="en-US" dirty="0" smtClean="0"/>
              <a:t> </a:t>
            </a:r>
            <a:r>
              <a:rPr lang="en-US" dirty="0" err="1" smtClean="0"/>
              <a:t>mellan</a:t>
            </a:r>
            <a:r>
              <a:rPr lang="en-US" dirty="0" smtClean="0"/>
              <a:t> </a:t>
            </a:r>
            <a:r>
              <a:rPr lang="en-US" dirty="0" err="1" smtClean="0"/>
              <a:t>arbetsgivare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löntagare</a:t>
            </a:r>
            <a:endParaRPr lang="en-US" dirty="0" smtClean="0"/>
          </a:p>
          <a:p>
            <a:pPr lvl="0"/>
            <a:r>
              <a:rPr lang="en-US" dirty="0" err="1" smtClean="0"/>
              <a:t>Globalisering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ökad</a:t>
            </a:r>
            <a:r>
              <a:rPr lang="en-US" dirty="0" smtClean="0"/>
              <a:t> </a:t>
            </a:r>
            <a:r>
              <a:rPr lang="en-US" dirty="0" err="1" smtClean="0"/>
              <a:t>importkonkurrens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Produktionsteknologin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Nationalekonomer brukar anta att produktionsfunktionen är Cobb-Douglas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- då är substitutionselasticiteten mellan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kapital och arbetskraft = 1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- 1 procents minskning av relativpriset mellan 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kapital och arbetskraft leder till att kvoten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mellan kapital och arbetskraft ökar med 1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  procent</a:t>
            </a:r>
          </a:p>
          <a:p>
            <a:pPr>
              <a:buNone/>
            </a:pPr>
            <a:r>
              <a:rPr lang="sv-SE" dirty="0" smtClean="0"/>
              <a:t> </a:t>
            </a:r>
            <a:r>
              <a:rPr lang="sv-SE" dirty="0" smtClean="0"/>
              <a:t>    - I så fall är inkomstandelarna konstanta</a:t>
            </a:r>
          </a:p>
          <a:p>
            <a:r>
              <a:rPr lang="sv-SE" dirty="0" smtClean="0"/>
              <a:t>Men kapital skulle kunna ha blivit viktigare för proudktionen på senare år (Blanchard 1997)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450</Words>
  <Application>Microsoft Office PowerPoint</Application>
  <PresentationFormat>On-screen Show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Löner, löneandel och sysselsättning: några reflektioner</vt:lpstr>
      <vt:lpstr>Wage share in Sweden</vt:lpstr>
      <vt:lpstr>Slide 3</vt:lpstr>
      <vt:lpstr>Slide 4</vt:lpstr>
      <vt:lpstr>Slide 5</vt:lpstr>
      <vt:lpstr>Slide 6</vt:lpstr>
      <vt:lpstr>Slide 7</vt:lpstr>
      <vt:lpstr>Förklaringar till den minskande löneandelen</vt:lpstr>
      <vt:lpstr>Produktionsteknologin</vt:lpstr>
      <vt:lpstr>Produktionsteknologin forts.</vt:lpstr>
      <vt:lpstr>Förändrade sektorstorlekar</vt:lpstr>
      <vt:lpstr>Slide 12</vt:lpstr>
      <vt:lpstr>Förändrad maktbalans mellan arbetsgivare och fack</vt:lpstr>
      <vt:lpstr>Slide 14</vt:lpstr>
      <vt:lpstr>Löner, löneandel och sysselsättning</vt:lpstr>
      <vt:lpstr>Keynesiansk-neoklassisk syntes</vt:lpstr>
      <vt:lpstr>Sänkt arbetslöshetsersättning</vt:lpstr>
      <vt:lpstr>Jämviktsarbetslöshetens bestämningsfaktorer</vt:lpstr>
      <vt:lpstr>Slide 19</vt:lpstr>
      <vt:lpstr>Slide 20</vt:lpstr>
      <vt:lpstr>Empiriska studier</vt:lpstr>
    </vt:vector>
  </TitlesOfParts>
  <Company>Stockholm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kfrib</dc:creator>
  <cp:lastModifiedBy>calmf</cp:lastModifiedBy>
  <cp:revision>45</cp:revision>
  <dcterms:created xsi:type="dcterms:W3CDTF">2013-10-02T13:39:07Z</dcterms:created>
  <dcterms:modified xsi:type="dcterms:W3CDTF">2013-10-03T11:24:33Z</dcterms:modified>
</cp:coreProperties>
</file>