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7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1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62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05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586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5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4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06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22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909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866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5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04D5-5641-4648-BA22-B91EBBF2AD8D}" type="datetimeFigureOut">
              <a:rPr lang="sv-SE" smtClean="0"/>
              <a:pPr/>
              <a:t>2014-06-29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A389-6C24-43A1-AAFC-2FF65BF1E0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8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2060"/>
                </a:solidFill>
              </a:rPr>
              <a:t>Hur bra är den nordiska modellen?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Nordiska Ministerrådet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Almedalen 30/6-2014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Public expenditure and education outcomes</a:t>
            </a:r>
            <a:endParaRPr lang="sv-SE" sz="28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242326" cy="394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3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Organisational change and new technology</a:t>
            </a:r>
            <a:endParaRPr lang="sv-SE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309926" cy="372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1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GDP per employed person, 1991 = 100</a:t>
            </a:r>
            <a:endParaRPr lang="sv-SE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95" y="1461721"/>
            <a:ext cx="6952216" cy="409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  Export market shares, 1991 = 100</a:t>
            </a:r>
            <a:endParaRPr lang="sv-SE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62" y="1497166"/>
            <a:ext cx="6827716" cy="394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2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Utmaningar för den nordiska modellen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Upprätthålla produktivitetstillväxten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Finansiera välfärdstjänster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Hög sysselsättning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Bibehålla jämn inkomstfördelning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Åstadkomma tillräcklig omställningsförmåga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Hur kan utmaningarna mötas?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sv-SE" dirty="0" smtClean="0"/>
              <a:t>1.  Produktiviteten</a:t>
            </a:r>
          </a:p>
          <a:p>
            <a:pPr marL="514350" indent="-514350">
              <a:buNone/>
            </a:pPr>
            <a:r>
              <a:rPr lang="sv-SE" dirty="0" smtClean="0"/>
              <a:t>      - kombination av selektiva och generella satsningar</a:t>
            </a:r>
          </a:p>
          <a:p>
            <a:pPr marL="514350" indent="-514350">
              <a:buNone/>
            </a:pPr>
            <a:r>
              <a:rPr lang="sv-SE" dirty="0" smtClean="0"/>
              <a:t>      - stöd till forskare och anställningar av personal som sysslar med FoU i </a:t>
            </a:r>
          </a:p>
          <a:p>
            <a:pPr marL="514350" indent="-514350">
              <a:buNone/>
            </a:pPr>
            <a:r>
              <a:rPr lang="sv-SE" dirty="0" smtClean="0"/>
              <a:t>        företagen snarare än till forskning</a:t>
            </a:r>
          </a:p>
          <a:p>
            <a:pPr marL="514350" indent="-514350">
              <a:buNone/>
            </a:pPr>
            <a:r>
              <a:rPr lang="sv-SE" dirty="0" smtClean="0"/>
              <a:t>2.  Finansieringen av välfärdstjänster   </a:t>
            </a:r>
          </a:p>
          <a:p>
            <a:pPr marL="514350" indent="-514350">
              <a:buNone/>
            </a:pPr>
            <a:r>
              <a:rPr lang="sv-SE" dirty="0" smtClean="0"/>
              <a:t>      - arbete under en längre tid av livet</a:t>
            </a:r>
          </a:p>
          <a:p>
            <a:pPr marL="514350" indent="-514350">
              <a:buNone/>
            </a:pPr>
            <a:r>
              <a:rPr lang="sv-SE" dirty="0" smtClean="0"/>
              <a:t>      - låt pensionsåldern följa livslängden</a:t>
            </a:r>
          </a:p>
          <a:p>
            <a:pPr marL="514350" indent="-514350">
              <a:buNone/>
            </a:pPr>
            <a:r>
              <a:rPr lang="sv-SE" dirty="0" smtClean="0"/>
              <a:t>      - tidigare inträde på arbetsmarknaden för unga: </a:t>
            </a:r>
            <a:r>
              <a:rPr lang="sv-SE" i="1" dirty="0" smtClean="0"/>
              <a:t>examenspremie</a:t>
            </a:r>
            <a:r>
              <a:rPr lang="sv-SE" dirty="0" smtClean="0"/>
              <a:t> beroende på </a:t>
            </a:r>
            <a:r>
              <a:rPr lang="sv-SE" i="1" dirty="0" smtClean="0"/>
              <a:t>ålder</a:t>
            </a:r>
          </a:p>
          <a:p>
            <a:pPr marL="514350" indent="-514350">
              <a:buNone/>
            </a:pPr>
            <a:r>
              <a:rPr lang="sv-SE" dirty="0" smtClean="0"/>
              <a:t>3.  Sysselsättningen</a:t>
            </a:r>
          </a:p>
          <a:p>
            <a:pPr marL="514350" indent="-514350">
              <a:buNone/>
            </a:pPr>
            <a:r>
              <a:rPr lang="sv-SE" dirty="0" smtClean="0"/>
              <a:t>      - bättre skola: uppgradering av läraryrket</a:t>
            </a:r>
          </a:p>
          <a:p>
            <a:pPr marL="514350" indent="-514350">
              <a:buNone/>
            </a:pPr>
            <a:r>
              <a:rPr lang="sv-SE" dirty="0" smtClean="0"/>
              <a:t>      - större löneskillnader</a:t>
            </a:r>
          </a:p>
          <a:p>
            <a:pPr marL="514350" indent="-514350">
              <a:buNone/>
            </a:pPr>
            <a:r>
              <a:rPr lang="sv-SE" dirty="0" smtClean="0"/>
              <a:t>4.  Målkonflikter mellan tillväxt- och sysselsättningsmål  </a:t>
            </a:r>
          </a:p>
          <a:p>
            <a:pPr marL="514350" indent="-514350">
              <a:buNone/>
            </a:pPr>
            <a:r>
              <a:rPr lang="sv-SE" dirty="0" smtClean="0"/>
              <a:t>      - löneskillnader</a:t>
            </a:r>
          </a:p>
          <a:p>
            <a:pPr marL="514350" indent="-514350">
              <a:buNone/>
            </a:pPr>
            <a:r>
              <a:rPr lang="sv-SE" dirty="0" smtClean="0"/>
              <a:t>      - skattesystemet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52" y="1101827"/>
            <a:ext cx="6495653" cy="419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9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03854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002060"/>
                </a:solidFill>
              </a:rPr>
              <a:t>Skillnader i lön och kunskaper (90/10)</a:t>
            </a:r>
            <a:r>
              <a:rPr lang="sv-SE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3513" y="602986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Källor: PISA 2014 och Eurostat </a:t>
            </a:r>
            <a:r>
              <a:rPr lang="sv-SE" sz="1200" dirty="0" err="1" smtClean="0"/>
              <a:t>Structure</a:t>
            </a:r>
            <a:r>
              <a:rPr lang="sv-SE" sz="1200" dirty="0" smtClean="0"/>
              <a:t> </a:t>
            </a:r>
            <a:r>
              <a:rPr lang="sv-SE" sz="1200" dirty="0" err="1" smtClean="0"/>
              <a:t>of</a:t>
            </a:r>
            <a:r>
              <a:rPr lang="sv-SE" sz="1200" dirty="0" smtClean="0"/>
              <a:t> </a:t>
            </a:r>
            <a:r>
              <a:rPr lang="sv-SE" sz="1200" dirty="0" err="1" smtClean="0"/>
              <a:t>Earnings</a:t>
            </a:r>
            <a:r>
              <a:rPr lang="sv-SE" sz="1200" dirty="0" smtClean="0"/>
              <a:t> Survey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degree of trust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2162"/>
            <a:ext cx="725385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Combinations of average living standard and equality</a:t>
            </a:r>
            <a:endParaRPr lang="sv-SE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54618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2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20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Employment rate, percentage of population 20-64 years old, 2012</a:t>
            </a:r>
            <a:endParaRPr lang="sv-SE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4" y="1147276"/>
            <a:ext cx="4810125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4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Employment rate, percentage of females 20-64 years old, 2012</a:t>
            </a:r>
            <a:endParaRPr lang="sv-SE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6094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7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Sources of income equalisation relative to the US</a:t>
            </a:r>
            <a:endParaRPr lang="sv-SE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66" y="1484784"/>
            <a:ext cx="6936158" cy="39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4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296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Net income replacement rate for short-term unemployed (first year), per cent, 2010</a:t>
            </a:r>
            <a:endParaRPr lang="sv-SE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895" y="1266576"/>
            <a:ext cx="4800600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074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Total tax revenue, percentage of GDP, 2012</a:t>
            </a:r>
            <a:endParaRPr lang="sv-SE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4829175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5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Trade union density, percentage of employees, 2010</a:t>
            </a:r>
            <a:endParaRPr lang="sv-SE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052735"/>
            <a:ext cx="4867275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3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R&amp;D expenditure, percentage of GDP, 2012</a:t>
            </a:r>
            <a:endParaRPr lang="sv-SE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6718"/>
            <a:ext cx="4791075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5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254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Hur bra är den nordiska modellen?</vt:lpstr>
      <vt:lpstr>Combinations of average living standard and equality</vt:lpstr>
      <vt:lpstr>Employment rate, percentage of population 20-64 years old, 2012</vt:lpstr>
      <vt:lpstr>Employment rate, percentage of females 20-64 years old, 2012</vt:lpstr>
      <vt:lpstr>Sources of income equalisation relative to the US</vt:lpstr>
      <vt:lpstr>Net income replacement rate for short-term unemployed (first year), per cent, 2010</vt:lpstr>
      <vt:lpstr>Total tax revenue, percentage of GDP, 2012</vt:lpstr>
      <vt:lpstr>Trade union density, percentage of employees, 2010</vt:lpstr>
      <vt:lpstr>R&amp;D expenditure, percentage of GDP, 2012</vt:lpstr>
      <vt:lpstr>Public expenditure and education outcomes</vt:lpstr>
      <vt:lpstr>Organisational change and new technology</vt:lpstr>
      <vt:lpstr>GDP per employed person, 1991 = 100</vt:lpstr>
      <vt:lpstr>  Export market shares, 1991 = 100</vt:lpstr>
      <vt:lpstr>Utmaningar för den nordiska modellen</vt:lpstr>
      <vt:lpstr>Hur kan utmaningarna mötas?</vt:lpstr>
      <vt:lpstr>PowerPoint Presentation</vt:lpstr>
      <vt:lpstr>Skillnader i lön och kunskaper (90/10) </vt:lpstr>
      <vt:lpstr>The degree of trust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kfrib</dc:creator>
  <cp:lastModifiedBy>calmf</cp:lastModifiedBy>
  <cp:revision>71</cp:revision>
  <dcterms:created xsi:type="dcterms:W3CDTF">2014-06-19T09:12:13Z</dcterms:created>
  <dcterms:modified xsi:type="dcterms:W3CDTF">2014-06-29T08:45:42Z</dcterms:modified>
</cp:coreProperties>
</file>