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7" r:id="rId2"/>
    <p:sldId id="294" r:id="rId3"/>
    <p:sldId id="305" r:id="rId4"/>
    <p:sldId id="306" r:id="rId5"/>
    <p:sldId id="291" r:id="rId6"/>
    <p:sldId id="307" r:id="rId7"/>
    <p:sldId id="293" r:id="rId8"/>
    <p:sldId id="292" r:id="rId9"/>
    <p:sldId id="308" r:id="rId10"/>
    <p:sldId id="309" r:id="rId11"/>
    <p:sldId id="315" r:id="rId12"/>
    <p:sldId id="310" r:id="rId13"/>
    <p:sldId id="311" r:id="rId14"/>
    <p:sldId id="298" r:id="rId15"/>
    <p:sldId id="300" r:id="rId16"/>
    <p:sldId id="301" r:id="rId17"/>
    <p:sldId id="316" r:id="rId18"/>
    <p:sldId id="31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60" r:id="rId31"/>
    <p:sldId id="261" r:id="rId32"/>
    <p:sldId id="262" r:id="rId33"/>
    <p:sldId id="263" r:id="rId34"/>
    <p:sldId id="264" r:id="rId35"/>
    <p:sldId id="302" r:id="rId36"/>
    <p:sldId id="312" r:id="rId37"/>
    <p:sldId id="313" r:id="rId38"/>
    <p:sldId id="314" r:id="rId39"/>
    <p:sldId id="280" r:id="rId40"/>
    <p:sldId id="290" r:id="rId41"/>
    <p:sldId id="282" r:id="rId42"/>
    <p:sldId id="303" r:id="rId43"/>
    <p:sldId id="304" r:id="rId44"/>
    <p:sldId id="283" r:id="rId45"/>
    <p:sldId id="284" r:id="rId46"/>
    <p:sldId id="285" r:id="rId47"/>
    <p:sldId id="286" r:id="rId48"/>
    <p:sldId id="287" r:id="rId49"/>
    <p:sldId id="288" r:id="rId50"/>
    <p:sldId id="289" r:id="rId5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wan\Desktop\Dropbox\RA%20Work\Calmfors\Mathias%20July\Figures%20-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wan\Desktop\Dropbox\RA%20Work\Calmfors\Mathias%20July\Figures%20-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ma0386\Dropbox\RA%20Work\Calmfors\Mathias%20July\Figures%20-%20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ma0386\Dropbox\RA%20Work\Calmfors\EU%20crisis\Figurer%20Calmfors%20(tre%20linjer%20i%20figur2)%20uppdaterad%2020130902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ma0386\Dropbox\RA%20Work\Calmfors\EU%20crisis\Figurer%20Calmfors%20(tre%20linjer%20i%20figur2)%20uppdaterad%2020130902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ma0386\Dropbox\RA%20Work\Calmfors\EU%20crisis\Figurer%20Calmfors%20(tre%20linjer%20i%20figur2)%20uppdaterad%2020130902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ma0386\Dropbox\RA%20Work\Calmfors\EU%20crisis\Figurer%20Calmfors%20(tre%20linjer%20i%20figur2)%20uppdaterad%2020130902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ma0386\Dropbox\RA%20Work\Calmfors\EU%20crisis\Figurer%20Calmfors%20(tre%20linjer%20i%20figur2)%20uppdaterad%2020130902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ma0386\Dropbox\RA%20Work\Calmfors\Mathias%20July\Figures%20-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5363930203169046E-2"/>
          <c:y val="1.712386954997203E-2"/>
          <c:w val="0.92738298337707759"/>
          <c:h val="0.83097276756350003"/>
        </c:manualLayout>
      </c:layout>
      <c:lineChart>
        <c:grouping val="standard"/>
        <c:ser>
          <c:idx val="0"/>
          <c:order val="0"/>
          <c:tx>
            <c:v>Tyskland</c:v>
          </c:tx>
          <c:spPr>
            <a:ln cmpd="sng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'Figure 3 - Data'!$A$200:$A$269</c:f>
              <c:numCache>
                <c:formatCode>yyyy/mm/dd</c:formatCode>
                <c:ptCount val="7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</c:numCache>
            </c:numRef>
          </c:cat>
          <c:val>
            <c:numRef>
              <c:f>'Figure 3 - Data'!$H$200:$H$269</c:f>
              <c:numCache>
                <c:formatCode>#,##0.00</c:formatCode>
                <c:ptCount val="70"/>
                <c:pt idx="0">
                  <c:v>4.03</c:v>
                </c:pt>
                <c:pt idx="1">
                  <c:v>3.9499999999999997</c:v>
                </c:pt>
                <c:pt idx="2">
                  <c:v>3.8</c:v>
                </c:pt>
                <c:pt idx="3">
                  <c:v>4.04</c:v>
                </c:pt>
                <c:pt idx="4">
                  <c:v>4.2</c:v>
                </c:pt>
                <c:pt idx="5">
                  <c:v>4.5199999999999996</c:v>
                </c:pt>
                <c:pt idx="6">
                  <c:v>4.49</c:v>
                </c:pt>
                <c:pt idx="7">
                  <c:v>4.2</c:v>
                </c:pt>
                <c:pt idx="8">
                  <c:v>4.09</c:v>
                </c:pt>
                <c:pt idx="9">
                  <c:v>3.88</c:v>
                </c:pt>
                <c:pt idx="10">
                  <c:v>3.56</c:v>
                </c:pt>
                <c:pt idx="11">
                  <c:v>3.05</c:v>
                </c:pt>
                <c:pt idx="12">
                  <c:v>3.07</c:v>
                </c:pt>
                <c:pt idx="13">
                  <c:v>3.13</c:v>
                </c:pt>
                <c:pt idx="14">
                  <c:v>3.02</c:v>
                </c:pt>
                <c:pt idx="15">
                  <c:v>3.13</c:v>
                </c:pt>
                <c:pt idx="16">
                  <c:v>3.3699999999999997</c:v>
                </c:pt>
                <c:pt idx="17">
                  <c:v>3.4699999999999998</c:v>
                </c:pt>
                <c:pt idx="18">
                  <c:v>3.34</c:v>
                </c:pt>
                <c:pt idx="19">
                  <c:v>3.3099999999999987</c:v>
                </c:pt>
                <c:pt idx="20">
                  <c:v>3.2600000000000002</c:v>
                </c:pt>
                <c:pt idx="21">
                  <c:v>3.21</c:v>
                </c:pt>
                <c:pt idx="22">
                  <c:v>3.22</c:v>
                </c:pt>
                <c:pt idx="23">
                  <c:v>3.14</c:v>
                </c:pt>
                <c:pt idx="24">
                  <c:v>3.2600000000000002</c:v>
                </c:pt>
                <c:pt idx="25">
                  <c:v>3.17</c:v>
                </c:pt>
                <c:pt idx="26">
                  <c:v>3.1</c:v>
                </c:pt>
                <c:pt idx="27">
                  <c:v>3.06</c:v>
                </c:pt>
                <c:pt idx="28">
                  <c:v>2.73</c:v>
                </c:pt>
                <c:pt idx="29">
                  <c:v>2.54</c:v>
                </c:pt>
                <c:pt idx="30">
                  <c:v>2.62</c:v>
                </c:pt>
                <c:pt idx="31">
                  <c:v>2.3499999999999988</c:v>
                </c:pt>
                <c:pt idx="32">
                  <c:v>2.2999999999999998</c:v>
                </c:pt>
                <c:pt idx="33">
                  <c:v>2.3499999999999988</c:v>
                </c:pt>
                <c:pt idx="34">
                  <c:v>2.5299999999999998</c:v>
                </c:pt>
                <c:pt idx="35">
                  <c:v>2.9099999999999997</c:v>
                </c:pt>
                <c:pt idx="36">
                  <c:v>3.02</c:v>
                </c:pt>
                <c:pt idx="37">
                  <c:v>3.2</c:v>
                </c:pt>
                <c:pt idx="38">
                  <c:v>3.21</c:v>
                </c:pt>
                <c:pt idx="39">
                  <c:v>3.34</c:v>
                </c:pt>
                <c:pt idx="40">
                  <c:v>3.06</c:v>
                </c:pt>
                <c:pt idx="41">
                  <c:v>2.8899999999999997</c:v>
                </c:pt>
                <c:pt idx="42">
                  <c:v>2.74</c:v>
                </c:pt>
                <c:pt idx="43">
                  <c:v>2.21</c:v>
                </c:pt>
                <c:pt idx="44">
                  <c:v>1.83</c:v>
                </c:pt>
                <c:pt idx="45">
                  <c:v>2</c:v>
                </c:pt>
                <c:pt idx="46">
                  <c:v>1.87</c:v>
                </c:pt>
                <c:pt idx="47">
                  <c:v>1.9300000000000006</c:v>
                </c:pt>
                <c:pt idx="48">
                  <c:v>1.82</c:v>
                </c:pt>
                <c:pt idx="49">
                  <c:v>1.85</c:v>
                </c:pt>
                <c:pt idx="50">
                  <c:v>1.83</c:v>
                </c:pt>
                <c:pt idx="51">
                  <c:v>1.62</c:v>
                </c:pt>
                <c:pt idx="52">
                  <c:v>1.34</c:v>
                </c:pt>
                <c:pt idx="53">
                  <c:v>1.3</c:v>
                </c:pt>
                <c:pt idx="54">
                  <c:v>1.24</c:v>
                </c:pt>
                <c:pt idx="55">
                  <c:v>1.34</c:v>
                </c:pt>
                <c:pt idx="56">
                  <c:v>1.49</c:v>
                </c:pt>
                <c:pt idx="57">
                  <c:v>1.47</c:v>
                </c:pt>
                <c:pt idx="58">
                  <c:v>1.34</c:v>
                </c:pt>
                <c:pt idx="59">
                  <c:v>1.3</c:v>
                </c:pt>
                <c:pt idx="60">
                  <c:v>1.51</c:v>
                </c:pt>
                <c:pt idx="61">
                  <c:v>1.54</c:v>
                </c:pt>
                <c:pt idx="62">
                  <c:v>1.35</c:v>
                </c:pt>
                <c:pt idx="63">
                  <c:v>1.2</c:v>
                </c:pt>
                <c:pt idx="64">
                  <c:v>1.29</c:v>
                </c:pt>
                <c:pt idx="65">
                  <c:v>1.53</c:v>
                </c:pt>
                <c:pt idx="66" formatCode="General">
                  <c:v>1.56</c:v>
                </c:pt>
                <c:pt idx="67" formatCode="General">
                  <c:v>1.73</c:v>
                </c:pt>
                <c:pt idx="68" formatCode="General">
                  <c:v>1.8900000000000001</c:v>
                </c:pt>
                <c:pt idx="69" formatCode="General">
                  <c:v>1.76</c:v>
                </c:pt>
              </c:numCache>
            </c:numRef>
          </c:val>
        </c:ser>
        <c:ser>
          <c:idx val="1"/>
          <c:order val="1"/>
          <c:tx>
            <c:v>Irland</c:v>
          </c:tx>
          <c:spPr>
            <a:ln>
              <a:solidFill>
                <a:srgbClr val="C00000"/>
              </a:solidFill>
              <a:prstDash val="lgDashDotDot"/>
            </a:ln>
          </c:spPr>
          <c:marker>
            <c:symbol val="none"/>
          </c:marker>
          <c:cat>
            <c:numRef>
              <c:f>'Figure 3 - Data'!$A$200:$A$269</c:f>
              <c:numCache>
                <c:formatCode>yyyy/mm/dd</c:formatCode>
                <c:ptCount val="7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</c:numCache>
            </c:numRef>
          </c:cat>
          <c:val>
            <c:numRef>
              <c:f>'Figure 3 - Data'!$J$200:$J$269</c:f>
              <c:numCache>
                <c:formatCode>#,##0.00</c:formatCode>
                <c:ptCount val="70"/>
                <c:pt idx="0">
                  <c:v>4.25</c:v>
                </c:pt>
                <c:pt idx="1">
                  <c:v>4.21</c:v>
                </c:pt>
                <c:pt idx="2">
                  <c:v>4.17</c:v>
                </c:pt>
                <c:pt idx="3">
                  <c:v>4.4400000000000004</c:v>
                </c:pt>
                <c:pt idx="4">
                  <c:v>4.58</c:v>
                </c:pt>
                <c:pt idx="5">
                  <c:v>4.91</c:v>
                </c:pt>
                <c:pt idx="6">
                  <c:v>4.92</c:v>
                </c:pt>
                <c:pt idx="7">
                  <c:v>4.59</c:v>
                </c:pt>
                <c:pt idx="8">
                  <c:v>4.5599999999999996</c:v>
                </c:pt>
                <c:pt idx="9">
                  <c:v>4.55</c:v>
                </c:pt>
                <c:pt idx="10">
                  <c:v>4.5599999999999996</c:v>
                </c:pt>
                <c:pt idx="11">
                  <c:v>4.57</c:v>
                </c:pt>
                <c:pt idx="12">
                  <c:v>5.2</c:v>
                </c:pt>
                <c:pt idx="13">
                  <c:v>5.6499999999999995</c:v>
                </c:pt>
                <c:pt idx="14">
                  <c:v>5.76</c:v>
                </c:pt>
                <c:pt idx="15">
                  <c:v>5.34</c:v>
                </c:pt>
                <c:pt idx="16">
                  <c:v>5.2700000000000014</c:v>
                </c:pt>
                <c:pt idx="17">
                  <c:v>5.73</c:v>
                </c:pt>
                <c:pt idx="18">
                  <c:v>5.45</c:v>
                </c:pt>
                <c:pt idx="19">
                  <c:v>4.92</c:v>
                </c:pt>
                <c:pt idx="20">
                  <c:v>4.91</c:v>
                </c:pt>
                <c:pt idx="21">
                  <c:v>4.7699999999999996</c:v>
                </c:pt>
                <c:pt idx="22">
                  <c:v>4.8199999999999985</c:v>
                </c:pt>
                <c:pt idx="23">
                  <c:v>4.88</c:v>
                </c:pt>
                <c:pt idx="24">
                  <c:v>4.83</c:v>
                </c:pt>
                <c:pt idx="25">
                  <c:v>4.7300000000000004</c:v>
                </c:pt>
                <c:pt idx="26">
                  <c:v>4.53</c:v>
                </c:pt>
                <c:pt idx="27">
                  <c:v>4.76</c:v>
                </c:pt>
                <c:pt idx="28">
                  <c:v>4.8599999999999985</c:v>
                </c:pt>
                <c:pt idx="29">
                  <c:v>5.31</c:v>
                </c:pt>
                <c:pt idx="30">
                  <c:v>5.3199999999999985</c:v>
                </c:pt>
                <c:pt idx="31">
                  <c:v>5.3</c:v>
                </c:pt>
                <c:pt idx="32">
                  <c:v>6.14</c:v>
                </c:pt>
                <c:pt idx="33">
                  <c:v>6.42</c:v>
                </c:pt>
                <c:pt idx="34">
                  <c:v>8.2200000000000006</c:v>
                </c:pt>
                <c:pt idx="35">
                  <c:v>8.4500000000000028</c:v>
                </c:pt>
                <c:pt idx="36">
                  <c:v>8.75</c:v>
                </c:pt>
                <c:pt idx="37">
                  <c:v>9.1</c:v>
                </c:pt>
                <c:pt idx="38">
                  <c:v>9.67</c:v>
                </c:pt>
                <c:pt idx="39">
                  <c:v>9.7900000000000009</c:v>
                </c:pt>
                <c:pt idx="40">
                  <c:v>10.639999999999999</c:v>
                </c:pt>
                <c:pt idx="41">
                  <c:v>11.43</c:v>
                </c:pt>
                <c:pt idx="42">
                  <c:v>12.450000000000005</c:v>
                </c:pt>
                <c:pt idx="43">
                  <c:v>9.57</c:v>
                </c:pt>
                <c:pt idx="44">
                  <c:v>8.51</c:v>
                </c:pt>
                <c:pt idx="45">
                  <c:v>8.1</c:v>
                </c:pt>
                <c:pt idx="46">
                  <c:v>8.51</c:v>
                </c:pt>
                <c:pt idx="47">
                  <c:v>8.7000000000000011</c:v>
                </c:pt>
                <c:pt idx="48">
                  <c:v>7.71</c:v>
                </c:pt>
                <c:pt idx="49">
                  <c:v>7.02</c:v>
                </c:pt>
                <c:pt idx="50">
                  <c:v>6.9</c:v>
                </c:pt>
                <c:pt idx="51">
                  <c:v>6.88</c:v>
                </c:pt>
                <c:pt idx="52">
                  <c:v>7.1199999999999974</c:v>
                </c:pt>
                <c:pt idx="53">
                  <c:v>7.09</c:v>
                </c:pt>
                <c:pt idx="54">
                  <c:v>6.1199999999999974</c:v>
                </c:pt>
                <c:pt idx="55">
                  <c:v>5.91</c:v>
                </c:pt>
                <c:pt idx="56">
                  <c:v>5.28</c:v>
                </c:pt>
                <c:pt idx="57">
                  <c:v>4.7699999999999996</c:v>
                </c:pt>
                <c:pt idx="58">
                  <c:v>4.59</c:v>
                </c:pt>
                <c:pt idx="59">
                  <c:v>4.67</c:v>
                </c:pt>
                <c:pt idx="60">
                  <c:v>4.18</c:v>
                </c:pt>
                <c:pt idx="61">
                  <c:v>3.7800000000000002</c:v>
                </c:pt>
                <c:pt idx="62">
                  <c:v>3.8299999999999987</c:v>
                </c:pt>
                <c:pt idx="63">
                  <c:v>3.7800000000000002</c:v>
                </c:pt>
                <c:pt idx="64">
                  <c:v>3.48</c:v>
                </c:pt>
                <c:pt idx="65">
                  <c:v>4.0199999999999996</c:v>
                </c:pt>
                <c:pt idx="66" formatCode="General">
                  <c:v>3.88</c:v>
                </c:pt>
                <c:pt idx="67" formatCode="General">
                  <c:v>3.92</c:v>
                </c:pt>
                <c:pt idx="68" formatCode="General">
                  <c:v>3.9499999999999997</c:v>
                </c:pt>
                <c:pt idx="69" formatCode="General">
                  <c:v>3.65</c:v>
                </c:pt>
              </c:numCache>
            </c:numRef>
          </c:val>
        </c:ser>
        <c:ser>
          <c:idx val="2"/>
          <c:order val="2"/>
          <c:tx>
            <c:v>Grekland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'Figure 3 - Data'!$A$200:$A$269</c:f>
              <c:numCache>
                <c:formatCode>yyyy/mm/dd</c:formatCode>
                <c:ptCount val="7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</c:numCache>
            </c:numRef>
          </c:cat>
          <c:val>
            <c:numRef>
              <c:f>'Figure 3 - Data'!$K$200:$K$269</c:f>
              <c:numCache>
                <c:formatCode>#,##0.00</c:formatCode>
                <c:ptCount val="70"/>
                <c:pt idx="0">
                  <c:v>4.4000000000000004</c:v>
                </c:pt>
                <c:pt idx="1">
                  <c:v>4.3599999999999985</c:v>
                </c:pt>
                <c:pt idx="2">
                  <c:v>4.42</c:v>
                </c:pt>
                <c:pt idx="3">
                  <c:v>4.54</c:v>
                </c:pt>
                <c:pt idx="4">
                  <c:v>4.74</c:v>
                </c:pt>
                <c:pt idx="5">
                  <c:v>5.17</c:v>
                </c:pt>
                <c:pt idx="6">
                  <c:v>5.1499999999999995</c:v>
                </c:pt>
                <c:pt idx="7">
                  <c:v>4.87</c:v>
                </c:pt>
                <c:pt idx="8">
                  <c:v>4.88</c:v>
                </c:pt>
                <c:pt idx="9">
                  <c:v>4.9300000000000024</c:v>
                </c:pt>
                <c:pt idx="10">
                  <c:v>5.09</c:v>
                </c:pt>
                <c:pt idx="11">
                  <c:v>5.08</c:v>
                </c:pt>
                <c:pt idx="12">
                  <c:v>5.6</c:v>
                </c:pt>
                <c:pt idx="13">
                  <c:v>5.7</c:v>
                </c:pt>
                <c:pt idx="14">
                  <c:v>5.87</c:v>
                </c:pt>
                <c:pt idx="15">
                  <c:v>5.5</c:v>
                </c:pt>
                <c:pt idx="16">
                  <c:v>5.22</c:v>
                </c:pt>
                <c:pt idx="17">
                  <c:v>5.33</c:v>
                </c:pt>
                <c:pt idx="18">
                  <c:v>4.8899999999999997</c:v>
                </c:pt>
                <c:pt idx="19">
                  <c:v>4.5199999999999996</c:v>
                </c:pt>
                <c:pt idx="20">
                  <c:v>4.5599999999999996</c:v>
                </c:pt>
                <c:pt idx="21">
                  <c:v>4.57</c:v>
                </c:pt>
                <c:pt idx="22">
                  <c:v>4.84</c:v>
                </c:pt>
                <c:pt idx="23">
                  <c:v>5.49</c:v>
                </c:pt>
                <c:pt idx="24">
                  <c:v>6.02</c:v>
                </c:pt>
                <c:pt idx="25">
                  <c:v>6.46</c:v>
                </c:pt>
                <c:pt idx="26">
                  <c:v>6.24</c:v>
                </c:pt>
                <c:pt idx="27">
                  <c:v>7.83</c:v>
                </c:pt>
                <c:pt idx="28">
                  <c:v>7.9700000000000024</c:v>
                </c:pt>
                <c:pt idx="29">
                  <c:v>9.1</c:v>
                </c:pt>
                <c:pt idx="30">
                  <c:v>10.34</c:v>
                </c:pt>
                <c:pt idx="31">
                  <c:v>10.7</c:v>
                </c:pt>
                <c:pt idx="32">
                  <c:v>11.34</c:v>
                </c:pt>
                <c:pt idx="33">
                  <c:v>9.57</c:v>
                </c:pt>
                <c:pt idx="34">
                  <c:v>11.52</c:v>
                </c:pt>
                <c:pt idx="35">
                  <c:v>12.01</c:v>
                </c:pt>
                <c:pt idx="36">
                  <c:v>11.729999999999999</c:v>
                </c:pt>
                <c:pt idx="37">
                  <c:v>11.4</c:v>
                </c:pt>
                <c:pt idx="38">
                  <c:v>12.44</c:v>
                </c:pt>
                <c:pt idx="39">
                  <c:v>13.860000000000005</c:v>
                </c:pt>
                <c:pt idx="40">
                  <c:v>15.94</c:v>
                </c:pt>
                <c:pt idx="41">
                  <c:v>16.690000000000001</c:v>
                </c:pt>
                <c:pt idx="42">
                  <c:v>16.149999999999999</c:v>
                </c:pt>
                <c:pt idx="43">
                  <c:v>15.9</c:v>
                </c:pt>
                <c:pt idx="44">
                  <c:v>17.77999999999999</c:v>
                </c:pt>
                <c:pt idx="45">
                  <c:v>18.04</c:v>
                </c:pt>
                <c:pt idx="46">
                  <c:v>17.920000000000002</c:v>
                </c:pt>
                <c:pt idx="47">
                  <c:v>21.14</c:v>
                </c:pt>
                <c:pt idx="48">
                  <c:v>25.91</c:v>
                </c:pt>
                <c:pt idx="49">
                  <c:v>29.24</c:v>
                </c:pt>
                <c:pt idx="50">
                  <c:v>19.07</c:v>
                </c:pt>
                <c:pt idx="51">
                  <c:v>21.47999999999999</c:v>
                </c:pt>
                <c:pt idx="52">
                  <c:v>26.9</c:v>
                </c:pt>
                <c:pt idx="53">
                  <c:v>27.82</c:v>
                </c:pt>
                <c:pt idx="54">
                  <c:v>25.82</c:v>
                </c:pt>
                <c:pt idx="55">
                  <c:v>24.34</c:v>
                </c:pt>
                <c:pt idx="56">
                  <c:v>20.91</c:v>
                </c:pt>
                <c:pt idx="57">
                  <c:v>17.95999999999999</c:v>
                </c:pt>
                <c:pt idx="58">
                  <c:v>17.2</c:v>
                </c:pt>
                <c:pt idx="59">
                  <c:v>13.33</c:v>
                </c:pt>
                <c:pt idx="60">
                  <c:v>11.1</c:v>
                </c:pt>
                <c:pt idx="61">
                  <c:v>10.950000000000005</c:v>
                </c:pt>
                <c:pt idx="62">
                  <c:v>11.38</c:v>
                </c:pt>
                <c:pt idx="63">
                  <c:v>11.58</c:v>
                </c:pt>
                <c:pt idx="64">
                  <c:v>9.07</c:v>
                </c:pt>
                <c:pt idx="65">
                  <c:v>10.07</c:v>
                </c:pt>
                <c:pt idx="66" formatCode="General">
                  <c:v>10.53</c:v>
                </c:pt>
                <c:pt idx="67" formatCode="General">
                  <c:v>10.01</c:v>
                </c:pt>
                <c:pt idx="68" formatCode="General">
                  <c:v>10.15</c:v>
                </c:pt>
                <c:pt idx="69" formatCode="General">
                  <c:v>8.7399999999999984</c:v>
                </c:pt>
              </c:numCache>
            </c:numRef>
          </c:val>
        </c:ser>
        <c:ser>
          <c:idx val="3"/>
          <c:order val="3"/>
          <c:tx>
            <c:v>Spanien</c:v>
          </c:tx>
          <c:spPr>
            <a:ln w="31750" cmpd="dbl">
              <a:solidFill>
                <a:schemeClr val="accent1">
                  <a:lumMod val="50000"/>
                </a:schemeClr>
              </a:solidFill>
              <a:prstDash val="lgDashDotDot"/>
            </a:ln>
          </c:spPr>
          <c:marker>
            <c:symbol val="none"/>
          </c:marker>
          <c:cat>
            <c:numRef>
              <c:f>'Figure 3 - Data'!$A$200:$A$269</c:f>
              <c:numCache>
                <c:formatCode>yyyy/mm/dd</c:formatCode>
                <c:ptCount val="7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</c:numCache>
            </c:numRef>
          </c:cat>
          <c:val>
            <c:numRef>
              <c:f>'Figure 3 - Data'!$L$200:$L$269</c:f>
              <c:numCache>
                <c:formatCode>#,##0.00</c:formatCode>
                <c:ptCount val="70"/>
                <c:pt idx="0">
                  <c:v>4.18</c:v>
                </c:pt>
                <c:pt idx="1">
                  <c:v>4.1499999999999995</c:v>
                </c:pt>
                <c:pt idx="2">
                  <c:v>4.1199999999999974</c:v>
                </c:pt>
                <c:pt idx="3">
                  <c:v>4.3199999999999985</c:v>
                </c:pt>
                <c:pt idx="4">
                  <c:v>4.4300000000000024</c:v>
                </c:pt>
                <c:pt idx="5">
                  <c:v>4.79</c:v>
                </c:pt>
                <c:pt idx="6">
                  <c:v>4.8</c:v>
                </c:pt>
                <c:pt idx="7">
                  <c:v>4.5599999999999996</c:v>
                </c:pt>
                <c:pt idx="8">
                  <c:v>4.57</c:v>
                </c:pt>
                <c:pt idx="9">
                  <c:v>4.46</c:v>
                </c:pt>
                <c:pt idx="10">
                  <c:v>4.1499999999999995</c:v>
                </c:pt>
                <c:pt idx="11">
                  <c:v>3.86</c:v>
                </c:pt>
                <c:pt idx="12">
                  <c:v>4.1499999999999995</c:v>
                </c:pt>
                <c:pt idx="13">
                  <c:v>4.2300000000000004</c:v>
                </c:pt>
                <c:pt idx="14">
                  <c:v>4.0599999999999996</c:v>
                </c:pt>
                <c:pt idx="15">
                  <c:v>4.01</c:v>
                </c:pt>
                <c:pt idx="16">
                  <c:v>4.0599999999999996</c:v>
                </c:pt>
                <c:pt idx="17">
                  <c:v>4.25</c:v>
                </c:pt>
                <c:pt idx="18">
                  <c:v>4.01</c:v>
                </c:pt>
                <c:pt idx="19">
                  <c:v>3.79</c:v>
                </c:pt>
                <c:pt idx="20">
                  <c:v>3.8099999999999987</c:v>
                </c:pt>
                <c:pt idx="21">
                  <c:v>3.7800000000000002</c:v>
                </c:pt>
                <c:pt idx="22">
                  <c:v>3.79</c:v>
                </c:pt>
                <c:pt idx="23">
                  <c:v>3.8099999999999987</c:v>
                </c:pt>
                <c:pt idx="24">
                  <c:v>3.9899999999999998</c:v>
                </c:pt>
                <c:pt idx="25">
                  <c:v>3.98</c:v>
                </c:pt>
                <c:pt idx="26">
                  <c:v>3.8299999999999987</c:v>
                </c:pt>
                <c:pt idx="27">
                  <c:v>3.9</c:v>
                </c:pt>
                <c:pt idx="28">
                  <c:v>4.08</c:v>
                </c:pt>
                <c:pt idx="29">
                  <c:v>4.5599999999999996</c:v>
                </c:pt>
                <c:pt idx="30">
                  <c:v>4.4300000000000024</c:v>
                </c:pt>
                <c:pt idx="31">
                  <c:v>4.04</c:v>
                </c:pt>
                <c:pt idx="32">
                  <c:v>4.09</c:v>
                </c:pt>
                <c:pt idx="33">
                  <c:v>4.04</c:v>
                </c:pt>
                <c:pt idx="34">
                  <c:v>4.6899999999999995</c:v>
                </c:pt>
                <c:pt idx="35">
                  <c:v>5.38</c:v>
                </c:pt>
                <c:pt idx="36">
                  <c:v>5.38</c:v>
                </c:pt>
                <c:pt idx="37">
                  <c:v>5.26</c:v>
                </c:pt>
                <c:pt idx="38">
                  <c:v>5.25</c:v>
                </c:pt>
                <c:pt idx="39">
                  <c:v>5.33</c:v>
                </c:pt>
                <c:pt idx="40">
                  <c:v>5.3199999999999985</c:v>
                </c:pt>
                <c:pt idx="41">
                  <c:v>5.48</c:v>
                </c:pt>
                <c:pt idx="42">
                  <c:v>5.83</c:v>
                </c:pt>
                <c:pt idx="43">
                  <c:v>5.25</c:v>
                </c:pt>
                <c:pt idx="44">
                  <c:v>5.2</c:v>
                </c:pt>
                <c:pt idx="45">
                  <c:v>5.26</c:v>
                </c:pt>
                <c:pt idx="46">
                  <c:v>6.2</c:v>
                </c:pt>
                <c:pt idx="47">
                  <c:v>5.53</c:v>
                </c:pt>
                <c:pt idx="48">
                  <c:v>5.41</c:v>
                </c:pt>
                <c:pt idx="49">
                  <c:v>5.1099999999999985</c:v>
                </c:pt>
                <c:pt idx="50">
                  <c:v>5.17</c:v>
                </c:pt>
                <c:pt idx="51">
                  <c:v>5.79</c:v>
                </c:pt>
                <c:pt idx="52">
                  <c:v>6.13</c:v>
                </c:pt>
                <c:pt idx="53">
                  <c:v>6.59</c:v>
                </c:pt>
                <c:pt idx="54">
                  <c:v>6.79</c:v>
                </c:pt>
                <c:pt idx="55">
                  <c:v>6.58</c:v>
                </c:pt>
                <c:pt idx="56">
                  <c:v>5.91</c:v>
                </c:pt>
                <c:pt idx="57">
                  <c:v>5.64</c:v>
                </c:pt>
                <c:pt idx="58">
                  <c:v>5.6899999999999995</c:v>
                </c:pt>
                <c:pt idx="59">
                  <c:v>5.34</c:v>
                </c:pt>
                <c:pt idx="60">
                  <c:v>5.05</c:v>
                </c:pt>
                <c:pt idx="61">
                  <c:v>5.22</c:v>
                </c:pt>
                <c:pt idx="62">
                  <c:v>4.92</c:v>
                </c:pt>
                <c:pt idx="63">
                  <c:v>4.59</c:v>
                </c:pt>
                <c:pt idx="64">
                  <c:v>4.25</c:v>
                </c:pt>
                <c:pt idx="65">
                  <c:v>4.67</c:v>
                </c:pt>
                <c:pt idx="66" formatCode="General">
                  <c:v>4.67</c:v>
                </c:pt>
                <c:pt idx="67" formatCode="General">
                  <c:v>4.5</c:v>
                </c:pt>
                <c:pt idx="68" formatCode="General">
                  <c:v>4.42</c:v>
                </c:pt>
                <c:pt idx="69" formatCode="General">
                  <c:v>4.22</c:v>
                </c:pt>
              </c:numCache>
            </c:numRef>
          </c:val>
        </c:ser>
        <c:ser>
          <c:idx val="4"/>
          <c:order val="4"/>
          <c:tx>
            <c:v>Cypern</c:v>
          </c:tx>
          <c:spPr>
            <a:ln cmpd="dbl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'Figure 3 - Data'!$A$200:$A$269</c:f>
              <c:numCache>
                <c:formatCode>yyyy/mm/dd</c:formatCode>
                <c:ptCount val="7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</c:numCache>
            </c:numRef>
          </c:cat>
          <c:val>
            <c:numRef>
              <c:f>'Figure 3 - Data'!$O$200:$O$269</c:f>
              <c:numCache>
                <c:formatCode>#,##0.00</c:formatCode>
                <c:ptCount val="70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4.5999999999999996</c:v>
                </c:pt>
                <c:pt idx="6">
                  <c:v>4.5999999999999996</c:v>
                </c:pt>
                <c:pt idx="7">
                  <c:v>4.5999999999999996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4.5999999999999996</c:v>
                </c:pt>
                <c:pt idx="12">
                  <c:v>4.5999999999999996</c:v>
                </c:pt>
                <c:pt idx="13">
                  <c:v>4.5999999999999996</c:v>
                </c:pt>
                <c:pt idx="14">
                  <c:v>4.5999999999999996</c:v>
                </c:pt>
                <c:pt idx="15">
                  <c:v>4.5999999999999996</c:v>
                </c:pt>
                <c:pt idx="16">
                  <c:v>4.5999999999999996</c:v>
                </c:pt>
                <c:pt idx="17">
                  <c:v>4.5999999999999996</c:v>
                </c:pt>
                <c:pt idx="18">
                  <c:v>4.5999999999999996</c:v>
                </c:pt>
                <c:pt idx="19">
                  <c:v>4.5999999999999996</c:v>
                </c:pt>
                <c:pt idx="20">
                  <c:v>4.5999999999999996</c:v>
                </c:pt>
                <c:pt idx="21">
                  <c:v>4.5999999999999996</c:v>
                </c:pt>
                <c:pt idx="22">
                  <c:v>4.5999999999999996</c:v>
                </c:pt>
                <c:pt idx="23">
                  <c:v>4.5999999999999996</c:v>
                </c:pt>
                <c:pt idx="24">
                  <c:v>4.5999999999999996</c:v>
                </c:pt>
                <c:pt idx="25">
                  <c:v>4.5999999999999996</c:v>
                </c:pt>
                <c:pt idx="26">
                  <c:v>4.5999999999999996</c:v>
                </c:pt>
                <c:pt idx="27">
                  <c:v>4.5999999999999996</c:v>
                </c:pt>
                <c:pt idx="28">
                  <c:v>4.5999999999999996</c:v>
                </c:pt>
                <c:pt idx="29">
                  <c:v>4.5999999999999996</c:v>
                </c:pt>
                <c:pt idx="30">
                  <c:v>4.5999999999999996</c:v>
                </c:pt>
                <c:pt idx="31">
                  <c:v>4.5999999999999996</c:v>
                </c:pt>
                <c:pt idx="32">
                  <c:v>4.5999999999999996</c:v>
                </c:pt>
                <c:pt idx="33">
                  <c:v>4.5999999999999996</c:v>
                </c:pt>
                <c:pt idx="34">
                  <c:v>4.5999999999999996</c:v>
                </c:pt>
                <c:pt idx="35">
                  <c:v>4.5999999999999996</c:v>
                </c:pt>
                <c:pt idx="36">
                  <c:v>4.5999999999999996</c:v>
                </c:pt>
                <c:pt idx="37">
                  <c:v>4.5999999999999996</c:v>
                </c:pt>
                <c:pt idx="38">
                  <c:v>4.5999999999999996</c:v>
                </c:pt>
                <c:pt idx="39">
                  <c:v>4.5999999999999996</c:v>
                </c:pt>
                <c:pt idx="40">
                  <c:v>4.5999999999999996</c:v>
                </c:pt>
                <c:pt idx="41">
                  <c:v>5.78</c:v>
                </c:pt>
                <c:pt idx="42">
                  <c:v>6.25</c:v>
                </c:pt>
                <c:pt idx="43">
                  <c:v>6.42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7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 formatCode="General">
                  <c:v>6</c:v>
                </c:pt>
                <c:pt idx="67" formatCode="General">
                  <c:v>6</c:v>
                </c:pt>
                <c:pt idx="68" formatCode="General">
                  <c:v>6</c:v>
                </c:pt>
                <c:pt idx="69" formatCode="General">
                  <c:v>6</c:v>
                </c:pt>
              </c:numCache>
            </c:numRef>
          </c:val>
        </c:ser>
        <c:ser>
          <c:idx val="5"/>
          <c:order val="5"/>
          <c:tx>
            <c:v>Portugal</c:v>
          </c:tx>
          <c:spPr>
            <a:ln cmpd="dbl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3 - Data'!$A$200:$A$269</c:f>
              <c:numCache>
                <c:formatCode>yyyy/mm/dd</c:formatCode>
                <c:ptCount val="7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</c:numCache>
            </c:numRef>
          </c:cat>
          <c:val>
            <c:numRef>
              <c:f>'Figure 3 - Data'!$X$200:$X$269</c:f>
              <c:numCache>
                <c:formatCode>#,##0.00</c:formatCode>
                <c:ptCount val="70"/>
                <c:pt idx="0">
                  <c:v>4.3099999999999996</c:v>
                </c:pt>
                <c:pt idx="1">
                  <c:v>4.2699999999999996</c:v>
                </c:pt>
                <c:pt idx="2">
                  <c:v>4.3599999999999985</c:v>
                </c:pt>
                <c:pt idx="3">
                  <c:v>4.5199999999999996</c:v>
                </c:pt>
                <c:pt idx="4">
                  <c:v>4.5999999999999996</c:v>
                </c:pt>
                <c:pt idx="5">
                  <c:v>4.96</c:v>
                </c:pt>
                <c:pt idx="6">
                  <c:v>4.95</c:v>
                </c:pt>
                <c:pt idx="7">
                  <c:v>4.6899999999999995</c:v>
                </c:pt>
                <c:pt idx="8">
                  <c:v>4.6599999999999975</c:v>
                </c:pt>
                <c:pt idx="9">
                  <c:v>4.5599999999999996</c:v>
                </c:pt>
                <c:pt idx="10">
                  <c:v>4.3499999999999996</c:v>
                </c:pt>
                <c:pt idx="11">
                  <c:v>4</c:v>
                </c:pt>
                <c:pt idx="12">
                  <c:v>4.3199999999999985</c:v>
                </c:pt>
                <c:pt idx="13">
                  <c:v>4.5199999999999996</c:v>
                </c:pt>
                <c:pt idx="14">
                  <c:v>4.68</c:v>
                </c:pt>
                <c:pt idx="15">
                  <c:v>4.53</c:v>
                </c:pt>
                <c:pt idx="16">
                  <c:v>4.29</c:v>
                </c:pt>
                <c:pt idx="17">
                  <c:v>4.5</c:v>
                </c:pt>
                <c:pt idx="18">
                  <c:v>4.25</c:v>
                </c:pt>
                <c:pt idx="19">
                  <c:v>3.9499999999999997</c:v>
                </c:pt>
                <c:pt idx="20">
                  <c:v>3.94</c:v>
                </c:pt>
                <c:pt idx="21">
                  <c:v>3.8499999999999988</c:v>
                </c:pt>
                <c:pt idx="22">
                  <c:v>3.8</c:v>
                </c:pt>
                <c:pt idx="23">
                  <c:v>3.9099999999999997</c:v>
                </c:pt>
                <c:pt idx="24">
                  <c:v>4.17</c:v>
                </c:pt>
                <c:pt idx="25">
                  <c:v>4.5599999999999996</c:v>
                </c:pt>
                <c:pt idx="26">
                  <c:v>4.3099999999999996</c:v>
                </c:pt>
                <c:pt idx="27">
                  <c:v>4.78</c:v>
                </c:pt>
                <c:pt idx="28">
                  <c:v>5.0199999999999996</c:v>
                </c:pt>
                <c:pt idx="29">
                  <c:v>5.54</c:v>
                </c:pt>
                <c:pt idx="30">
                  <c:v>5.49</c:v>
                </c:pt>
                <c:pt idx="31">
                  <c:v>5.31</c:v>
                </c:pt>
                <c:pt idx="32">
                  <c:v>6.08</c:v>
                </c:pt>
                <c:pt idx="33">
                  <c:v>6.05</c:v>
                </c:pt>
                <c:pt idx="34">
                  <c:v>6.91</c:v>
                </c:pt>
                <c:pt idx="35">
                  <c:v>6.53</c:v>
                </c:pt>
                <c:pt idx="36">
                  <c:v>6.95</c:v>
                </c:pt>
                <c:pt idx="37">
                  <c:v>7.34</c:v>
                </c:pt>
                <c:pt idx="38">
                  <c:v>7.8</c:v>
                </c:pt>
                <c:pt idx="39">
                  <c:v>9.19</c:v>
                </c:pt>
                <c:pt idx="40">
                  <c:v>9.629999999999999</c:v>
                </c:pt>
                <c:pt idx="41">
                  <c:v>10.870000000000005</c:v>
                </c:pt>
                <c:pt idx="42">
                  <c:v>12.15</c:v>
                </c:pt>
                <c:pt idx="43">
                  <c:v>10.93</c:v>
                </c:pt>
                <c:pt idx="44">
                  <c:v>11.34</c:v>
                </c:pt>
                <c:pt idx="45">
                  <c:v>11.719999999999999</c:v>
                </c:pt>
                <c:pt idx="46">
                  <c:v>11.89</c:v>
                </c:pt>
                <c:pt idx="47">
                  <c:v>13.08</c:v>
                </c:pt>
                <c:pt idx="48">
                  <c:v>13.850000000000005</c:v>
                </c:pt>
                <c:pt idx="49">
                  <c:v>12.81</c:v>
                </c:pt>
                <c:pt idx="50">
                  <c:v>13.01</c:v>
                </c:pt>
                <c:pt idx="51">
                  <c:v>12.01</c:v>
                </c:pt>
                <c:pt idx="52">
                  <c:v>11.59</c:v>
                </c:pt>
                <c:pt idx="53">
                  <c:v>10.56</c:v>
                </c:pt>
                <c:pt idx="54">
                  <c:v>10.49</c:v>
                </c:pt>
                <c:pt idx="55">
                  <c:v>9.89</c:v>
                </c:pt>
                <c:pt idx="56">
                  <c:v>8.620000000000001</c:v>
                </c:pt>
                <c:pt idx="57">
                  <c:v>8.17</c:v>
                </c:pt>
                <c:pt idx="58">
                  <c:v>8.32</c:v>
                </c:pt>
                <c:pt idx="59">
                  <c:v>7.25</c:v>
                </c:pt>
                <c:pt idx="60">
                  <c:v>6.24</c:v>
                </c:pt>
                <c:pt idx="61">
                  <c:v>6.4</c:v>
                </c:pt>
                <c:pt idx="62">
                  <c:v>6.1</c:v>
                </c:pt>
                <c:pt idx="63">
                  <c:v>6.1499999999999995</c:v>
                </c:pt>
                <c:pt idx="64">
                  <c:v>5.46</c:v>
                </c:pt>
                <c:pt idx="65">
                  <c:v>6.3</c:v>
                </c:pt>
                <c:pt idx="66" formatCode="General">
                  <c:v>6.87</c:v>
                </c:pt>
                <c:pt idx="67" formatCode="General">
                  <c:v>6.6</c:v>
                </c:pt>
                <c:pt idx="68" formatCode="General">
                  <c:v>7.06</c:v>
                </c:pt>
                <c:pt idx="69" formatCode="General">
                  <c:v>6.33</c:v>
                </c:pt>
              </c:numCache>
            </c:numRef>
          </c:val>
        </c:ser>
        <c:ser>
          <c:idx val="6"/>
          <c:order val="6"/>
          <c:tx>
            <c:v>Italien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'Figure 3 - Data'!$A$200:$A$269</c:f>
              <c:numCache>
                <c:formatCode>yyyy/mm/dd</c:formatCode>
                <c:ptCount val="7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</c:numCache>
            </c:numRef>
          </c:cat>
          <c:val>
            <c:numRef>
              <c:f>'Figure 3 - Data'!$N$200:$N$269</c:f>
              <c:numCache>
                <c:formatCode>#,##0.00</c:formatCode>
                <c:ptCount val="70"/>
                <c:pt idx="0">
                  <c:v>4.4000000000000004</c:v>
                </c:pt>
                <c:pt idx="1">
                  <c:v>4.3499999999999996</c:v>
                </c:pt>
                <c:pt idx="2">
                  <c:v>4.38</c:v>
                </c:pt>
                <c:pt idx="3">
                  <c:v>4.53</c:v>
                </c:pt>
                <c:pt idx="4">
                  <c:v>4.7</c:v>
                </c:pt>
                <c:pt idx="5">
                  <c:v>5.1099999999999985</c:v>
                </c:pt>
                <c:pt idx="6">
                  <c:v>5.0999999999999996</c:v>
                </c:pt>
                <c:pt idx="7">
                  <c:v>4.8099999999999996</c:v>
                </c:pt>
                <c:pt idx="8">
                  <c:v>4.8</c:v>
                </c:pt>
                <c:pt idx="9">
                  <c:v>4.78</c:v>
                </c:pt>
                <c:pt idx="10">
                  <c:v>4.74</c:v>
                </c:pt>
                <c:pt idx="11">
                  <c:v>4.4700000000000024</c:v>
                </c:pt>
                <c:pt idx="12">
                  <c:v>4.6199999999999974</c:v>
                </c:pt>
                <c:pt idx="13">
                  <c:v>4.54</c:v>
                </c:pt>
                <c:pt idx="14">
                  <c:v>4.46</c:v>
                </c:pt>
                <c:pt idx="15">
                  <c:v>4.3599999999999985</c:v>
                </c:pt>
                <c:pt idx="16">
                  <c:v>4.42</c:v>
                </c:pt>
                <c:pt idx="17">
                  <c:v>4.6099999999999985</c:v>
                </c:pt>
                <c:pt idx="18">
                  <c:v>4.37</c:v>
                </c:pt>
                <c:pt idx="19">
                  <c:v>4.1199999999999974</c:v>
                </c:pt>
                <c:pt idx="20">
                  <c:v>4.09</c:v>
                </c:pt>
                <c:pt idx="21">
                  <c:v>4.0999999999999996</c:v>
                </c:pt>
                <c:pt idx="22">
                  <c:v>4.0599999999999996</c:v>
                </c:pt>
                <c:pt idx="23">
                  <c:v>4.01</c:v>
                </c:pt>
                <c:pt idx="24">
                  <c:v>4.08</c:v>
                </c:pt>
                <c:pt idx="25">
                  <c:v>4.05</c:v>
                </c:pt>
                <c:pt idx="26">
                  <c:v>3.94</c:v>
                </c:pt>
                <c:pt idx="27">
                  <c:v>4</c:v>
                </c:pt>
                <c:pt idx="28">
                  <c:v>3.98</c:v>
                </c:pt>
                <c:pt idx="29">
                  <c:v>4.0999999999999996</c:v>
                </c:pt>
                <c:pt idx="30">
                  <c:v>4.03</c:v>
                </c:pt>
                <c:pt idx="31">
                  <c:v>3.8</c:v>
                </c:pt>
                <c:pt idx="32">
                  <c:v>3.86</c:v>
                </c:pt>
                <c:pt idx="33">
                  <c:v>3.8</c:v>
                </c:pt>
                <c:pt idx="34">
                  <c:v>4.18</c:v>
                </c:pt>
                <c:pt idx="35">
                  <c:v>4.5999999999999996</c:v>
                </c:pt>
                <c:pt idx="36">
                  <c:v>4.7300000000000004</c:v>
                </c:pt>
                <c:pt idx="37">
                  <c:v>4.74</c:v>
                </c:pt>
                <c:pt idx="38">
                  <c:v>4.88</c:v>
                </c:pt>
                <c:pt idx="39">
                  <c:v>4.84</c:v>
                </c:pt>
                <c:pt idx="40">
                  <c:v>4.76</c:v>
                </c:pt>
                <c:pt idx="41">
                  <c:v>4.8199999999999985</c:v>
                </c:pt>
                <c:pt idx="42">
                  <c:v>5.46</c:v>
                </c:pt>
                <c:pt idx="43">
                  <c:v>5.2700000000000014</c:v>
                </c:pt>
                <c:pt idx="44">
                  <c:v>5.75</c:v>
                </c:pt>
                <c:pt idx="45">
                  <c:v>5.9700000000000024</c:v>
                </c:pt>
                <c:pt idx="46">
                  <c:v>7.06</c:v>
                </c:pt>
                <c:pt idx="47">
                  <c:v>6.81</c:v>
                </c:pt>
                <c:pt idx="48">
                  <c:v>6.54</c:v>
                </c:pt>
                <c:pt idx="49">
                  <c:v>5.55</c:v>
                </c:pt>
                <c:pt idx="50">
                  <c:v>5.05</c:v>
                </c:pt>
                <c:pt idx="51">
                  <c:v>5.68</c:v>
                </c:pt>
                <c:pt idx="52">
                  <c:v>5.78</c:v>
                </c:pt>
                <c:pt idx="53">
                  <c:v>5.9</c:v>
                </c:pt>
                <c:pt idx="54">
                  <c:v>6</c:v>
                </c:pt>
                <c:pt idx="55">
                  <c:v>5.8199999999999985</c:v>
                </c:pt>
                <c:pt idx="56">
                  <c:v>5.25</c:v>
                </c:pt>
                <c:pt idx="57">
                  <c:v>4.95</c:v>
                </c:pt>
                <c:pt idx="58">
                  <c:v>4.8499999999999996</c:v>
                </c:pt>
                <c:pt idx="59">
                  <c:v>4.54</c:v>
                </c:pt>
                <c:pt idx="60">
                  <c:v>4.21</c:v>
                </c:pt>
                <c:pt idx="61">
                  <c:v>4.49</c:v>
                </c:pt>
                <c:pt idx="62">
                  <c:v>4.6399999999999997</c:v>
                </c:pt>
                <c:pt idx="63">
                  <c:v>4.28</c:v>
                </c:pt>
                <c:pt idx="64">
                  <c:v>3.96</c:v>
                </c:pt>
                <c:pt idx="65">
                  <c:v>4.38</c:v>
                </c:pt>
                <c:pt idx="66" formatCode="General">
                  <c:v>4.42</c:v>
                </c:pt>
                <c:pt idx="67" formatCode="General">
                  <c:v>4.42</c:v>
                </c:pt>
                <c:pt idx="68" formatCode="General">
                  <c:v>4.54</c:v>
                </c:pt>
                <c:pt idx="69" formatCode="General">
                  <c:v>4.25</c:v>
                </c:pt>
              </c:numCache>
            </c:numRef>
          </c:val>
        </c:ser>
        <c:marker val="1"/>
        <c:axId val="128674816"/>
        <c:axId val="129713280"/>
      </c:lineChart>
      <c:dateAx>
        <c:axId val="128674816"/>
        <c:scaling>
          <c:orientation val="minMax"/>
        </c:scaling>
        <c:axPos val="b"/>
        <c:numFmt formatCode="yyyy;@" sourceLinked="0"/>
        <c:minorTickMark val="out"/>
        <c:tickLblPos val="nextTo"/>
        <c:spPr>
          <a:ln>
            <a:solidFill>
              <a:schemeClr val="tx1"/>
            </a:solidFill>
          </a:ln>
        </c:spPr>
        <c:crossAx val="12971328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29713280"/>
        <c:scaling>
          <c:orientation val="minMax"/>
        </c:scaling>
        <c:axPos val="l"/>
        <c:majorGridlines/>
        <c:numFmt formatCode="#,##0" sourceLinked="0"/>
        <c:tickLblPos val="nextTo"/>
        <c:crossAx val="128674816"/>
        <c:crosses val="autoZero"/>
        <c:crossBetween val="midCat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5255905511811077E-2"/>
          <c:y val="1.7123869549972047E-2"/>
          <c:w val="0.95085520559930081"/>
          <c:h val="0.898550209093622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</c:spPr>
          <c:cat>
            <c:strRef>
              <c:f>'Figure 4 - Data'!$B$54:$B$70</c:f>
              <c:strCache>
                <c:ptCount val="17"/>
                <c:pt idx="0">
                  <c:v>IE</c:v>
                </c:pt>
                <c:pt idx="1">
                  <c:v>EL</c:v>
                </c:pt>
                <c:pt idx="2">
                  <c:v>PT</c:v>
                </c:pt>
                <c:pt idx="3">
                  <c:v>SK</c:v>
                </c:pt>
                <c:pt idx="4">
                  <c:v>IT</c:v>
                </c:pt>
                <c:pt idx="5">
                  <c:v>SI</c:v>
                </c:pt>
                <c:pt idx="6">
                  <c:v>DE</c:v>
                </c:pt>
                <c:pt idx="7">
                  <c:v>FR</c:v>
                </c:pt>
                <c:pt idx="8">
                  <c:v>ES</c:v>
                </c:pt>
                <c:pt idx="9">
                  <c:v>EE</c:v>
                </c:pt>
                <c:pt idx="10">
                  <c:v>AT</c:v>
                </c:pt>
                <c:pt idx="11">
                  <c:v>BE</c:v>
                </c:pt>
                <c:pt idx="12">
                  <c:v>NL</c:v>
                </c:pt>
                <c:pt idx="13">
                  <c:v>CY</c:v>
                </c:pt>
                <c:pt idx="14">
                  <c:v>FI</c:v>
                </c:pt>
                <c:pt idx="15">
                  <c:v>MT</c:v>
                </c:pt>
                <c:pt idx="16">
                  <c:v>LU</c:v>
                </c:pt>
              </c:strCache>
            </c:strRef>
          </c:cat>
          <c:val>
            <c:numRef>
              <c:f>'Figure 4 - Data'!$C$54:$C$70</c:f>
              <c:numCache>
                <c:formatCode>General</c:formatCode>
                <c:ptCount val="17"/>
                <c:pt idx="0">
                  <c:v>7.9</c:v>
                </c:pt>
                <c:pt idx="1">
                  <c:v>5.5</c:v>
                </c:pt>
                <c:pt idx="2">
                  <c:v>5.3</c:v>
                </c:pt>
                <c:pt idx="3">
                  <c:v>4.0999999999999996</c:v>
                </c:pt>
                <c:pt idx="4">
                  <c:v>3.3</c:v>
                </c:pt>
                <c:pt idx="5">
                  <c:v>3.0000000000000004</c:v>
                </c:pt>
                <c:pt idx="6">
                  <c:v>3</c:v>
                </c:pt>
                <c:pt idx="7">
                  <c:v>2.8</c:v>
                </c:pt>
                <c:pt idx="8">
                  <c:v>1.7000000000000006</c:v>
                </c:pt>
                <c:pt idx="9">
                  <c:v>1.7000000000000004</c:v>
                </c:pt>
                <c:pt idx="10">
                  <c:v>1.4</c:v>
                </c:pt>
                <c:pt idx="11">
                  <c:v>1.4</c:v>
                </c:pt>
                <c:pt idx="12">
                  <c:v>1.1999999999999964</c:v>
                </c:pt>
                <c:pt idx="13">
                  <c:v>0.5</c:v>
                </c:pt>
                <c:pt idx="14">
                  <c:v>0.5</c:v>
                </c:pt>
                <c:pt idx="15">
                  <c:v>0.40000000000000008</c:v>
                </c:pt>
                <c:pt idx="16">
                  <c:v>0.1</c:v>
                </c:pt>
              </c:numCache>
            </c:numRef>
          </c:val>
        </c:ser>
        <c:dLbls/>
        <c:axId val="66194432"/>
        <c:axId val="66421504"/>
      </c:barChart>
      <c:catAx>
        <c:axId val="66194432"/>
        <c:scaling>
          <c:orientation val="minMax"/>
        </c:scaling>
        <c:axPos val="b"/>
        <c:tickLblPos val="nextTo"/>
        <c:crossAx val="66421504"/>
        <c:crosses val="autoZero"/>
        <c:auto val="1"/>
        <c:lblAlgn val="ctr"/>
        <c:lblOffset val="100"/>
      </c:catAx>
      <c:valAx>
        <c:axId val="66421504"/>
        <c:scaling>
          <c:orientation val="minMax"/>
        </c:scaling>
        <c:axPos val="l"/>
        <c:majorGridlines/>
        <c:numFmt formatCode="General" sourceLinked="1"/>
        <c:tickLblPos val="nextTo"/>
        <c:crossAx val="6619443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Irland</c:v>
          </c:tx>
          <c:spPr>
            <a:ln>
              <a:solidFill>
                <a:schemeClr val="tx1"/>
              </a:solidFill>
              <a:prstDash val="lgDashDotDot"/>
            </a:ln>
          </c:spPr>
          <c:marker>
            <c:symbol val="none"/>
          </c:marker>
          <c:cat>
            <c:numRef>
              <c:f>'Figure 1 - data'!$A$23:$A$46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1 - data'!$E$23:$E$46</c:f>
              <c:numCache>
                <c:formatCode>General</c:formatCode>
                <c:ptCount val="24"/>
                <c:pt idx="0">
                  <c:v>92</c:v>
                </c:pt>
                <c:pt idx="1">
                  <c:v>93.3</c:v>
                </c:pt>
                <c:pt idx="2">
                  <c:v>90.4</c:v>
                </c:pt>
                <c:pt idx="3">
                  <c:v>92.9</c:v>
                </c:pt>
                <c:pt idx="4">
                  <c:v>87.5</c:v>
                </c:pt>
                <c:pt idx="5">
                  <c:v>80.099999999999994</c:v>
                </c:pt>
                <c:pt idx="6">
                  <c:v>72.3</c:v>
                </c:pt>
                <c:pt idx="7">
                  <c:v>63.5</c:v>
                </c:pt>
                <c:pt idx="8">
                  <c:v>53</c:v>
                </c:pt>
                <c:pt idx="9">
                  <c:v>47</c:v>
                </c:pt>
                <c:pt idx="10">
                  <c:v>35.1</c:v>
                </c:pt>
                <c:pt idx="11">
                  <c:v>35.200000000000003</c:v>
                </c:pt>
                <c:pt idx="12">
                  <c:v>32</c:v>
                </c:pt>
                <c:pt idx="13">
                  <c:v>30.7</c:v>
                </c:pt>
                <c:pt idx="14">
                  <c:v>29.5</c:v>
                </c:pt>
                <c:pt idx="15">
                  <c:v>27.3</c:v>
                </c:pt>
                <c:pt idx="16">
                  <c:v>24.6</c:v>
                </c:pt>
                <c:pt idx="17">
                  <c:v>25</c:v>
                </c:pt>
                <c:pt idx="18">
                  <c:v>44.5</c:v>
                </c:pt>
                <c:pt idx="19">
                  <c:v>64.8</c:v>
                </c:pt>
                <c:pt idx="20">
                  <c:v>92.1</c:v>
                </c:pt>
                <c:pt idx="21">
                  <c:v>106.4</c:v>
                </c:pt>
                <c:pt idx="22">
                  <c:v>117.6</c:v>
                </c:pt>
                <c:pt idx="23">
                  <c:v>123.3</c:v>
                </c:pt>
              </c:numCache>
            </c:numRef>
          </c:val>
        </c:ser>
        <c:ser>
          <c:idx val="1"/>
          <c:order val="1"/>
          <c:tx>
            <c:v>Grekland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'Figure 1 - data'!$A$23:$A$46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1 - data'!$F$23:$F$46</c:f>
              <c:numCache>
                <c:formatCode>General</c:formatCode>
                <c:ptCount val="24"/>
                <c:pt idx="0">
                  <c:v>71.7</c:v>
                </c:pt>
                <c:pt idx="1">
                  <c:v>74</c:v>
                </c:pt>
                <c:pt idx="2">
                  <c:v>79.099999999999994</c:v>
                </c:pt>
                <c:pt idx="3">
                  <c:v>99.2</c:v>
                </c:pt>
                <c:pt idx="4">
                  <c:v>97.2</c:v>
                </c:pt>
                <c:pt idx="5">
                  <c:v>97.9</c:v>
                </c:pt>
                <c:pt idx="6">
                  <c:v>100.3</c:v>
                </c:pt>
                <c:pt idx="7">
                  <c:v>97.5</c:v>
                </c:pt>
                <c:pt idx="8">
                  <c:v>95.4</c:v>
                </c:pt>
                <c:pt idx="9">
                  <c:v>94.9</c:v>
                </c:pt>
                <c:pt idx="10">
                  <c:v>104.4</c:v>
                </c:pt>
                <c:pt idx="11">
                  <c:v>104.7</c:v>
                </c:pt>
                <c:pt idx="12">
                  <c:v>102.6</c:v>
                </c:pt>
                <c:pt idx="13">
                  <c:v>98.3</c:v>
                </c:pt>
                <c:pt idx="14">
                  <c:v>99.8</c:v>
                </c:pt>
                <c:pt idx="15">
                  <c:v>101.2</c:v>
                </c:pt>
                <c:pt idx="16">
                  <c:v>107.5</c:v>
                </c:pt>
                <c:pt idx="17">
                  <c:v>107.2</c:v>
                </c:pt>
                <c:pt idx="18">
                  <c:v>112.9</c:v>
                </c:pt>
                <c:pt idx="19">
                  <c:v>129.69999999999999</c:v>
                </c:pt>
                <c:pt idx="20">
                  <c:v>148.30000000000001</c:v>
                </c:pt>
                <c:pt idx="21">
                  <c:v>170.3</c:v>
                </c:pt>
                <c:pt idx="22">
                  <c:v>156.9</c:v>
                </c:pt>
                <c:pt idx="23">
                  <c:v>175.2</c:v>
                </c:pt>
              </c:numCache>
            </c:numRef>
          </c:val>
        </c:ser>
        <c:ser>
          <c:idx val="2"/>
          <c:order val="2"/>
          <c:tx>
            <c:v>Spanien</c:v>
          </c:tx>
          <c:spPr>
            <a:ln cmpd="dbl">
              <a:solidFill>
                <a:schemeClr val="tx1"/>
              </a:solidFill>
              <a:prstDash val="lgDashDotDot"/>
            </a:ln>
          </c:spPr>
          <c:marker>
            <c:symbol val="none"/>
          </c:marker>
          <c:cat>
            <c:numRef>
              <c:f>'Figure 1 - data'!$A$23:$A$46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1 - data'!$G$23:$G$46</c:f>
              <c:numCache>
                <c:formatCode>General</c:formatCode>
                <c:ptCount val="24"/>
                <c:pt idx="0">
                  <c:v>42.7</c:v>
                </c:pt>
                <c:pt idx="1">
                  <c:v>43.4</c:v>
                </c:pt>
                <c:pt idx="2">
                  <c:v>45.9</c:v>
                </c:pt>
                <c:pt idx="3">
                  <c:v>57.2</c:v>
                </c:pt>
                <c:pt idx="4">
                  <c:v>59.9</c:v>
                </c:pt>
                <c:pt idx="5">
                  <c:v>63.3</c:v>
                </c:pt>
                <c:pt idx="6">
                  <c:v>67.5</c:v>
                </c:pt>
                <c:pt idx="7">
                  <c:v>66.2</c:v>
                </c:pt>
                <c:pt idx="8">
                  <c:v>64.2</c:v>
                </c:pt>
                <c:pt idx="9">
                  <c:v>62.4</c:v>
                </c:pt>
                <c:pt idx="10">
                  <c:v>59.4</c:v>
                </c:pt>
                <c:pt idx="11">
                  <c:v>55.6</c:v>
                </c:pt>
                <c:pt idx="12">
                  <c:v>52.6</c:v>
                </c:pt>
                <c:pt idx="13">
                  <c:v>48.8</c:v>
                </c:pt>
                <c:pt idx="14">
                  <c:v>46.3</c:v>
                </c:pt>
                <c:pt idx="15">
                  <c:v>43.2</c:v>
                </c:pt>
                <c:pt idx="16">
                  <c:v>39.700000000000003</c:v>
                </c:pt>
                <c:pt idx="17">
                  <c:v>36.300000000000004</c:v>
                </c:pt>
                <c:pt idx="18">
                  <c:v>40.200000000000003</c:v>
                </c:pt>
                <c:pt idx="19">
                  <c:v>53.9</c:v>
                </c:pt>
                <c:pt idx="20">
                  <c:v>61.5</c:v>
                </c:pt>
                <c:pt idx="21">
                  <c:v>69.3</c:v>
                </c:pt>
                <c:pt idx="22">
                  <c:v>84.2</c:v>
                </c:pt>
                <c:pt idx="23">
                  <c:v>91.3</c:v>
                </c:pt>
              </c:numCache>
            </c:numRef>
          </c:val>
        </c:ser>
        <c:ser>
          <c:idx val="3"/>
          <c:order val="3"/>
          <c:tx>
            <c:v>Italien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1 - data'!$A$23:$A$46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1 - data'!$I$23:$I$46</c:f>
              <c:numCache>
                <c:formatCode>General</c:formatCode>
                <c:ptCount val="24"/>
                <c:pt idx="0">
                  <c:v>94.3</c:v>
                </c:pt>
                <c:pt idx="1">
                  <c:v>97.6</c:v>
                </c:pt>
                <c:pt idx="2">
                  <c:v>104.7</c:v>
                </c:pt>
                <c:pt idx="3">
                  <c:v>115.1</c:v>
                </c:pt>
                <c:pt idx="4">
                  <c:v>121.2</c:v>
                </c:pt>
                <c:pt idx="5">
                  <c:v>120.9</c:v>
                </c:pt>
                <c:pt idx="6">
                  <c:v>120.2</c:v>
                </c:pt>
                <c:pt idx="7">
                  <c:v>117.4</c:v>
                </c:pt>
                <c:pt idx="8">
                  <c:v>114.2</c:v>
                </c:pt>
                <c:pt idx="9">
                  <c:v>113</c:v>
                </c:pt>
                <c:pt idx="10">
                  <c:v>108.5</c:v>
                </c:pt>
                <c:pt idx="11">
                  <c:v>108.2</c:v>
                </c:pt>
                <c:pt idx="12">
                  <c:v>105.1</c:v>
                </c:pt>
                <c:pt idx="13">
                  <c:v>103.9</c:v>
                </c:pt>
                <c:pt idx="14">
                  <c:v>103.4</c:v>
                </c:pt>
                <c:pt idx="15">
                  <c:v>105.7</c:v>
                </c:pt>
                <c:pt idx="16">
                  <c:v>106.3</c:v>
                </c:pt>
                <c:pt idx="17">
                  <c:v>103.3</c:v>
                </c:pt>
                <c:pt idx="18">
                  <c:v>106.1</c:v>
                </c:pt>
                <c:pt idx="19">
                  <c:v>116.4</c:v>
                </c:pt>
                <c:pt idx="20">
                  <c:v>119.3</c:v>
                </c:pt>
                <c:pt idx="21">
                  <c:v>120.8</c:v>
                </c:pt>
                <c:pt idx="22">
                  <c:v>127</c:v>
                </c:pt>
                <c:pt idx="23">
                  <c:v>131.4</c:v>
                </c:pt>
              </c:numCache>
            </c:numRef>
          </c:val>
        </c:ser>
        <c:ser>
          <c:idx val="4"/>
          <c:order val="4"/>
          <c:tx>
            <c:v>Cypern</c:v>
          </c:tx>
          <c:spPr>
            <a:ln cmpd="dbl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1 - data'!$A$23:$A$46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1 - data'!$J$23:$J$46</c:f>
              <c:numCache>
                <c:formatCode>General</c:formatCode>
                <c:ptCount val="24"/>
                <c:pt idx="5">
                  <c:v>51.8</c:v>
                </c:pt>
                <c:pt idx="6">
                  <c:v>53.1</c:v>
                </c:pt>
                <c:pt idx="7">
                  <c:v>57.4</c:v>
                </c:pt>
                <c:pt idx="8">
                  <c:v>59.2</c:v>
                </c:pt>
                <c:pt idx="9">
                  <c:v>59.3</c:v>
                </c:pt>
                <c:pt idx="10">
                  <c:v>59.6</c:v>
                </c:pt>
                <c:pt idx="11">
                  <c:v>61.2</c:v>
                </c:pt>
                <c:pt idx="12">
                  <c:v>65.099999999999994</c:v>
                </c:pt>
                <c:pt idx="13">
                  <c:v>69.7</c:v>
                </c:pt>
                <c:pt idx="14">
                  <c:v>70.900000000000006</c:v>
                </c:pt>
                <c:pt idx="15">
                  <c:v>69.400000000000006</c:v>
                </c:pt>
                <c:pt idx="16">
                  <c:v>64.7</c:v>
                </c:pt>
                <c:pt idx="17">
                  <c:v>58.8</c:v>
                </c:pt>
                <c:pt idx="18">
                  <c:v>48.9</c:v>
                </c:pt>
                <c:pt idx="19">
                  <c:v>58.5</c:v>
                </c:pt>
                <c:pt idx="20">
                  <c:v>61.3</c:v>
                </c:pt>
                <c:pt idx="21">
                  <c:v>71.099999999999994</c:v>
                </c:pt>
                <c:pt idx="22">
                  <c:v>85.8</c:v>
                </c:pt>
                <c:pt idx="23">
                  <c:v>109.5</c:v>
                </c:pt>
              </c:numCache>
            </c:numRef>
          </c:val>
        </c:ser>
        <c:ser>
          <c:idx val="5"/>
          <c:order val="5"/>
          <c:tx>
            <c:v>Portugal</c:v>
          </c:tx>
          <c:spPr>
            <a:ln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'Figure 1 - data'!$A$23:$A$46</c:f>
              <c:numCache>
                <c:formatCode>0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1 - data'!$O$23:$O$46</c:f>
              <c:numCache>
                <c:formatCode>General</c:formatCode>
                <c:ptCount val="24"/>
                <c:pt idx="0">
                  <c:v>53.3</c:v>
                </c:pt>
                <c:pt idx="1">
                  <c:v>55.6</c:v>
                </c:pt>
                <c:pt idx="2">
                  <c:v>50</c:v>
                </c:pt>
                <c:pt idx="3">
                  <c:v>54.6</c:v>
                </c:pt>
                <c:pt idx="4">
                  <c:v>57.3</c:v>
                </c:pt>
                <c:pt idx="5">
                  <c:v>59.2</c:v>
                </c:pt>
                <c:pt idx="6">
                  <c:v>58.2</c:v>
                </c:pt>
                <c:pt idx="7">
                  <c:v>55.5</c:v>
                </c:pt>
                <c:pt idx="8">
                  <c:v>51.8</c:v>
                </c:pt>
                <c:pt idx="9">
                  <c:v>51.4</c:v>
                </c:pt>
                <c:pt idx="10">
                  <c:v>50.7</c:v>
                </c:pt>
                <c:pt idx="11">
                  <c:v>53.8</c:v>
                </c:pt>
                <c:pt idx="12">
                  <c:v>56.8</c:v>
                </c:pt>
                <c:pt idx="13">
                  <c:v>59.4</c:v>
                </c:pt>
                <c:pt idx="14">
                  <c:v>61.9</c:v>
                </c:pt>
                <c:pt idx="15">
                  <c:v>67.7</c:v>
                </c:pt>
                <c:pt idx="16">
                  <c:v>69.400000000000006</c:v>
                </c:pt>
                <c:pt idx="17">
                  <c:v>68.400000000000006</c:v>
                </c:pt>
                <c:pt idx="18">
                  <c:v>71.7</c:v>
                </c:pt>
                <c:pt idx="19">
                  <c:v>83.7</c:v>
                </c:pt>
                <c:pt idx="20">
                  <c:v>94</c:v>
                </c:pt>
                <c:pt idx="21">
                  <c:v>108.3</c:v>
                </c:pt>
                <c:pt idx="22">
                  <c:v>123.6</c:v>
                </c:pt>
                <c:pt idx="23">
                  <c:v>123</c:v>
                </c:pt>
              </c:numCache>
            </c:numRef>
          </c:val>
        </c:ser>
        <c:dLbls/>
        <c:marker val="1"/>
        <c:axId val="67210240"/>
        <c:axId val="66847488"/>
      </c:lineChart>
      <c:catAx>
        <c:axId val="67210240"/>
        <c:scaling>
          <c:orientation val="minMax"/>
        </c:scaling>
        <c:axPos val="b"/>
        <c:numFmt formatCode="0" sourceLinked="1"/>
        <c:tickLblPos val="nextTo"/>
        <c:spPr>
          <a:ln>
            <a:solidFill>
              <a:schemeClr val="tx1"/>
            </a:solidFill>
          </a:ln>
        </c:spPr>
        <c:crossAx val="66847488"/>
        <c:crosses val="autoZero"/>
        <c:auto val="1"/>
        <c:lblAlgn val="ctr"/>
        <c:lblOffset val="100"/>
      </c:catAx>
      <c:valAx>
        <c:axId val="66847488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721024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3548042936599451"/>
          <c:w val="1"/>
          <c:h val="6.1130732079200327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v-SE" sz="1050"/>
              <a:t>Grekland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2977301448430087E-2"/>
          <c:y val="9.1925629970903491E-2"/>
          <c:w val="0.94004738990959469"/>
          <c:h val="0.74191216322360554"/>
        </c:manualLayout>
      </c:layout>
      <c:lineChart>
        <c:grouping val="standard"/>
        <c:ser>
          <c:idx val="1"/>
          <c:order val="0"/>
          <c:tx>
            <c:strRef>
              <c:f>'Figur 2'!$B$16</c:f>
              <c:strCache>
                <c:ptCount val="1"/>
                <c:pt idx="0">
                  <c:v>Arbetslöshet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2'!$C$16:$H$16</c:f>
              <c:numCache>
                <c:formatCode>General</c:formatCode>
                <c:ptCount val="6"/>
                <c:pt idx="0">
                  <c:v>0</c:v>
                </c:pt>
                <c:pt idx="1">
                  <c:v>1.7999999999999989</c:v>
                </c:pt>
                <c:pt idx="2">
                  <c:v>4.8999999999999995</c:v>
                </c:pt>
                <c:pt idx="3">
                  <c:v>10</c:v>
                </c:pt>
                <c:pt idx="4">
                  <c:v>16.600000000000001</c:v>
                </c:pt>
                <c:pt idx="5">
                  <c:v>19.3</c:v>
                </c:pt>
              </c:numCache>
            </c:numRef>
          </c:val>
        </c:ser>
        <c:ser>
          <c:idx val="0"/>
          <c:order val="1"/>
          <c:tx>
            <c:strRef>
              <c:f>'Figur 2'!$B$12</c:f>
              <c:strCache>
                <c:ptCount val="1"/>
                <c:pt idx="0">
                  <c:v>Relativ lönekostnad per anställd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lgDash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2'!$C$12:$H$12</c:f>
              <c:numCache>
                <c:formatCode>General</c:formatCode>
                <c:ptCount val="6"/>
                <c:pt idx="0">
                  <c:v>0</c:v>
                </c:pt>
                <c:pt idx="1">
                  <c:v>1.7066485412358081</c:v>
                </c:pt>
                <c:pt idx="2">
                  <c:v>-2.7344876752484311</c:v>
                </c:pt>
                <c:pt idx="3">
                  <c:v>-8.0655859316641028</c:v>
                </c:pt>
                <c:pt idx="4">
                  <c:v>-13.505797302271006</c:v>
                </c:pt>
                <c:pt idx="5">
                  <c:v>-21.015313518524749</c:v>
                </c:pt>
              </c:numCache>
            </c:numRef>
          </c:val>
        </c:ser>
        <c:ser>
          <c:idx val="2"/>
          <c:order val="2"/>
          <c:tx>
            <c:strRef>
              <c:f>'Figur 2'!$B$13</c:f>
              <c:strCache>
                <c:ptCount val="1"/>
                <c:pt idx="0">
                  <c:v>Relativ enhetsarbetskostnad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2'!$C$13:$H$13</c:f>
              <c:numCache>
                <c:formatCode>General</c:formatCode>
                <c:ptCount val="6"/>
                <c:pt idx="0">
                  <c:v>0</c:v>
                </c:pt>
                <c:pt idx="1">
                  <c:v>1.8614414301056428</c:v>
                </c:pt>
                <c:pt idx="2">
                  <c:v>2.3878956682137997</c:v>
                </c:pt>
                <c:pt idx="3">
                  <c:v>-0.37918423739566326</c:v>
                </c:pt>
                <c:pt idx="4">
                  <c:v>-7.8705346536569118</c:v>
                </c:pt>
                <c:pt idx="5">
                  <c:v>-14.899342988100756</c:v>
                </c:pt>
              </c:numCache>
            </c:numRef>
          </c:val>
        </c:ser>
        <c:dLbls/>
        <c:marker val="1"/>
        <c:axId val="66887040"/>
        <c:axId val="67306624"/>
      </c:lineChart>
      <c:dateAx>
        <c:axId val="66887040"/>
        <c:scaling>
          <c:orientation val="minMax"/>
        </c:scaling>
        <c:axPos val="b"/>
        <c:numFmt formatCode="yyyy;@" sourceLinked="1"/>
        <c:minorTickMark val="out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7306624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67306624"/>
        <c:scaling>
          <c:orientation val="minMax"/>
          <c:max val="20"/>
          <c:min val="-30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688704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"/>
          <c:y val="0.83989466305982718"/>
          <c:w val="1"/>
          <c:h val="0.1597719202998481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v-SE" sz="1050"/>
              <a:t>Spanien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2977301448430087E-2"/>
          <c:y val="9.1925629970903491E-2"/>
          <c:w val="0.94004738990959469"/>
          <c:h val="0.74191216322360554"/>
        </c:manualLayout>
      </c:layout>
      <c:lineChart>
        <c:grouping val="standard"/>
        <c:ser>
          <c:idx val="1"/>
          <c:order val="0"/>
          <c:tx>
            <c:strRef>
              <c:f>'Figur 2'!$B$22</c:f>
              <c:strCache>
                <c:ptCount val="1"/>
                <c:pt idx="0">
                  <c:v>Arbetslöshet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2'!$C$22:$H$22</c:f>
              <c:numCache>
                <c:formatCode>General</c:formatCode>
                <c:ptCount val="6"/>
                <c:pt idx="0">
                  <c:v>0</c:v>
                </c:pt>
                <c:pt idx="1">
                  <c:v>6.6999999999999975</c:v>
                </c:pt>
                <c:pt idx="2">
                  <c:v>8.8000000000000007</c:v>
                </c:pt>
                <c:pt idx="3">
                  <c:v>10.400000000000002</c:v>
                </c:pt>
                <c:pt idx="4">
                  <c:v>13.7</c:v>
                </c:pt>
                <c:pt idx="5">
                  <c:v>15.7</c:v>
                </c:pt>
              </c:numCache>
            </c:numRef>
          </c:val>
        </c:ser>
        <c:ser>
          <c:idx val="0"/>
          <c:order val="1"/>
          <c:tx>
            <c:strRef>
              <c:f>'Figur 2'!$B$18</c:f>
              <c:strCache>
                <c:ptCount val="1"/>
                <c:pt idx="0">
                  <c:v>Relativ lönekostnad per anställd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lgDash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2'!$C$18:$H$18</c:f>
              <c:numCache>
                <c:formatCode>General</c:formatCode>
                <c:ptCount val="6"/>
                <c:pt idx="0">
                  <c:v>0</c:v>
                </c:pt>
                <c:pt idx="1">
                  <c:v>2.6045893071786432</c:v>
                </c:pt>
                <c:pt idx="2">
                  <c:v>0.72600928283341715</c:v>
                </c:pt>
                <c:pt idx="3">
                  <c:v>-0.78728657693476078</c:v>
                </c:pt>
                <c:pt idx="4">
                  <c:v>-2.845318054979856</c:v>
                </c:pt>
                <c:pt idx="5">
                  <c:v>-3.2657415460631842</c:v>
                </c:pt>
              </c:numCache>
            </c:numRef>
          </c:val>
        </c:ser>
        <c:ser>
          <c:idx val="2"/>
          <c:order val="2"/>
          <c:tx>
            <c:strRef>
              <c:f>'Figur 2'!$B$19</c:f>
              <c:strCache>
                <c:ptCount val="1"/>
                <c:pt idx="0">
                  <c:v>Relativ enhetsarbetskostnad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2'!$C$19:$H$19</c:f>
              <c:numCache>
                <c:formatCode>General</c:formatCode>
                <c:ptCount val="6"/>
                <c:pt idx="0">
                  <c:v>0</c:v>
                </c:pt>
                <c:pt idx="1">
                  <c:v>-2.671844904355579</c:v>
                </c:pt>
                <c:pt idx="2">
                  <c:v>-3.9441367550200006</c:v>
                </c:pt>
                <c:pt idx="3">
                  <c:v>-6.1555898827087248</c:v>
                </c:pt>
                <c:pt idx="4">
                  <c:v>-10.575571623109809</c:v>
                </c:pt>
                <c:pt idx="5">
                  <c:v>-12.340225391714164</c:v>
                </c:pt>
              </c:numCache>
            </c:numRef>
          </c:val>
        </c:ser>
        <c:dLbls/>
        <c:marker val="1"/>
        <c:axId val="67275008"/>
        <c:axId val="67284992"/>
      </c:lineChart>
      <c:dateAx>
        <c:axId val="67275008"/>
        <c:scaling>
          <c:orientation val="minMax"/>
        </c:scaling>
        <c:axPos val="b"/>
        <c:numFmt formatCode="yyyy;@" sourceLinked="1"/>
        <c:minorTickMark val="out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7284992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67284992"/>
        <c:scaling>
          <c:orientation val="minMax"/>
          <c:max val="20"/>
          <c:min val="-30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727500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"/>
          <c:y val="0.83989466305982718"/>
          <c:w val="1"/>
          <c:h val="0.1597719202998481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v-SE" sz="1050"/>
              <a:t>Portugal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2977301448430087E-2"/>
          <c:y val="9.1925629970903491E-2"/>
          <c:w val="0.94004738990959469"/>
          <c:h val="0.74191216322360554"/>
        </c:manualLayout>
      </c:layout>
      <c:lineChart>
        <c:grouping val="standard"/>
        <c:ser>
          <c:idx val="1"/>
          <c:order val="0"/>
          <c:tx>
            <c:strRef>
              <c:f>'Figur 2'!$B$34</c:f>
              <c:strCache>
                <c:ptCount val="1"/>
                <c:pt idx="0">
                  <c:v>Arbetslöshet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2'!$C$34:$H$34</c:f>
              <c:numCache>
                <c:formatCode>General</c:formatCode>
                <c:ptCount val="6"/>
                <c:pt idx="0">
                  <c:v>0</c:v>
                </c:pt>
                <c:pt idx="1">
                  <c:v>2.0999999999999988</c:v>
                </c:pt>
                <c:pt idx="2">
                  <c:v>3.5</c:v>
                </c:pt>
                <c:pt idx="3">
                  <c:v>4.4000000000000004</c:v>
                </c:pt>
                <c:pt idx="4">
                  <c:v>7.4</c:v>
                </c:pt>
                <c:pt idx="5">
                  <c:v>9.7000000000000011</c:v>
                </c:pt>
              </c:numCache>
            </c:numRef>
          </c:val>
        </c:ser>
        <c:ser>
          <c:idx val="0"/>
          <c:order val="1"/>
          <c:tx>
            <c:strRef>
              <c:f>'Figur 2'!$B$30</c:f>
              <c:strCache>
                <c:ptCount val="1"/>
                <c:pt idx="0">
                  <c:v>Relativ lönekostnad per anställd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lgDash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2'!$C$30:$H$30</c:f>
              <c:numCache>
                <c:formatCode>General</c:formatCode>
                <c:ptCount val="6"/>
                <c:pt idx="0">
                  <c:v>0</c:v>
                </c:pt>
                <c:pt idx="1">
                  <c:v>0.97796163324102325</c:v>
                </c:pt>
                <c:pt idx="2">
                  <c:v>1.1376322473028038</c:v>
                </c:pt>
                <c:pt idx="3">
                  <c:v>-1.7300926834682002</c:v>
                </c:pt>
                <c:pt idx="4">
                  <c:v>-6.1265670563264161</c:v>
                </c:pt>
                <c:pt idx="5">
                  <c:v>-4.9589412894816434</c:v>
                </c:pt>
              </c:numCache>
            </c:numRef>
          </c:val>
        </c:ser>
        <c:ser>
          <c:idx val="2"/>
          <c:order val="2"/>
          <c:tx>
            <c:strRef>
              <c:f>'Figur 2'!$B$31</c:f>
              <c:strCache>
                <c:ptCount val="1"/>
                <c:pt idx="0">
                  <c:v>Relativ enhetsarbetskostnad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2'!$C$31:$H$31</c:f>
              <c:numCache>
                <c:formatCode>General</c:formatCode>
                <c:ptCount val="6"/>
                <c:pt idx="0">
                  <c:v>0</c:v>
                </c:pt>
                <c:pt idx="1">
                  <c:v>-1.1098636090639498</c:v>
                </c:pt>
                <c:pt idx="2">
                  <c:v>-1.8855228689389207</c:v>
                </c:pt>
                <c:pt idx="3">
                  <c:v>-3.3875786302165531</c:v>
                </c:pt>
                <c:pt idx="4">
                  <c:v>-8.3645390202873084</c:v>
                </c:pt>
                <c:pt idx="5">
                  <c:v>-8.3373532432233617</c:v>
                </c:pt>
              </c:numCache>
            </c:numRef>
          </c:val>
        </c:ser>
        <c:dLbls/>
        <c:marker val="1"/>
        <c:axId val="67414656"/>
        <c:axId val="67420544"/>
      </c:lineChart>
      <c:dateAx>
        <c:axId val="67414656"/>
        <c:scaling>
          <c:orientation val="minMax"/>
        </c:scaling>
        <c:axPos val="b"/>
        <c:numFmt formatCode="yyyy;@" sourceLinked="1"/>
        <c:minorTickMark val="out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7420544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67420544"/>
        <c:scaling>
          <c:orientation val="minMax"/>
          <c:max val="20"/>
          <c:min val="-30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741465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"/>
          <c:y val="0.83989466305982718"/>
          <c:w val="1"/>
          <c:h val="0.1597719202998481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v-SE" sz="1050"/>
              <a:t>Irland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2977301448430087E-2"/>
          <c:y val="9.1925629970903491E-2"/>
          <c:w val="0.94004738990959469"/>
          <c:h val="0.74191216322360554"/>
        </c:manualLayout>
      </c:layout>
      <c:lineChart>
        <c:grouping val="standard"/>
        <c:ser>
          <c:idx val="1"/>
          <c:order val="0"/>
          <c:tx>
            <c:strRef>
              <c:f>'Figur 2'!$B$28</c:f>
              <c:strCache>
                <c:ptCount val="1"/>
                <c:pt idx="0">
                  <c:v>Arbetslöshet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2'!$C$28:$H$28</c:f>
              <c:numCache>
                <c:formatCode>General</c:formatCode>
                <c:ptCount val="6"/>
                <c:pt idx="0">
                  <c:v>0</c:v>
                </c:pt>
                <c:pt idx="1">
                  <c:v>5.6</c:v>
                </c:pt>
                <c:pt idx="2">
                  <c:v>7.5</c:v>
                </c:pt>
                <c:pt idx="3">
                  <c:v>8.3000000000000025</c:v>
                </c:pt>
                <c:pt idx="4">
                  <c:v>8.3000000000000025</c:v>
                </c:pt>
                <c:pt idx="5">
                  <c:v>7.7999999999999989</c:v>
                </c:pt>
              </c:numCache>
            </c:numRef>
          </c:val>
        </c:ser>
        <c:ser>
          <c:idx val="0"/>
          <c:order val="1"/>
          <c:tx>
            <c:strRef>
              <c:f>'Figur 2'!$B$24</c:f>
              <c:strCache>
                <c:ptCount val="1"/>
                <c:pt idx="0">
                  <c:v>Relativ lönekostnad per anställd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lgDash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2'!$C$24:$H$24</c:f>
              <c:numCache>
                <c:formatCode>General</c:formatCode>
                <c:ptCount val="6"/>
                <c:pt idx="0">
                  <c:v>0</c:v>
                </c:pt>
                <c:pt idx="1">
                  <c:v>-2.637800356585501</c:v>
                </c:pt>
                <c:pt idx="2">
                  <c:v>-9.3449814083877509</c:v>
                </c:pt>
                <c:pt idx="3">
                  <c:v>-11.485150679633179</c:v>
                </c:pt>
                <c:pt idx="4">
                  <c:v>-11.533218192230244</c:v>
                </c:pt>
                <c:pt idx="5">
                  <c:v>-12.841730888435794</c:v>
                </c:pt>
              </c:numCache>
            </c:numRef>
          </c:val>
        </c:ser>
        <c:ser>
          <c:idx val="2"/>
          <c:order val="2"/>
          <c:tx>
            <c:strRef>
              <c:f>'Figur 2'!$B$25</c:f>
              <c:strCache>
                <c:ptCount val="1"/>
                <c:pt idx="0">
                  <c:v>Relativ enhetsarbetskostnad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cat>
            <c:numRef>
              <c:f>'Figur 2'!$C$11:$H$11</c:f>
              <c:numCache>
                <c:formatCode>yyyy;@</c:formatCode>
                <c:ptCount val="6"/>
                <c:pt idx="0">
                  <c:v>39448</c:v>
                </c:pt>
                <c:pt idx="1">
                  <c:v>39814</c:v>
                </c:pt>
                <c:pt idx="2">
                  <c:v>40179</c:v>
                </c:pt>
                <c:pt idx="3">
                  <c:v>40544</c:v>
                </c:pt>
                <c:pt idx="4">
                  <c:v>40909</c:v>
                </c:pt>
                <c:pt idx="5">
                  <c:v>41275</c:v>
                </c:pt>
              </c:numCache>
            </c:numRef>
          </c:cat>
          <c:val>
            <c:numRef>
              <c:f>'Figur 2'!$C$25:$H$25</c:f>
              <c:numCache>
                <c:formatCode>General</c:formatCode>
                <c:ptCount val="6"/>
                <c:pt idx="0">
                  <c:v>0</c:v>
                </c:pt>
                <c:pt idx="1">
                  <c:v>-7.6619193374227539</c:v>
                </c:pt>
                <c:pt idx="2">
                  <c:v>-13.290964960372495</c:v>
                </c:pt>
                <c:pt idx="3">
                  <c:v>-16.923755694552739</c:v>
                </c:pt>
                <c:pt idx="4">
                  <c:v>-17.905749370472755</c:v>
                </c:pt>
                <c:pt idx="5">
                  <c:v>-19.557154410151437</c:v>
                </c:pt>
              </c:numCache>
            </c:numRef>
          </c:val>
        </c:ser>
        <c:dLbls/>
        <c:marker val="1"/>
        <c:axId val="67476480"/>
        <c:axId val="67486464"/>
      </c:lineChart>
      <c:dateAx>
        <c:axId val="67476480"/>
        <c:scaling>
          <c:orientation val="minMax"/>
        </c:scaling>
        <c:axPos val="b"/>
        <c:numFmt formatCode="yyyy;@" sourceLinked="1"/>
        <c:minorTickMark val="out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7486464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67486464"/>
        <c:scaling>
          <c:orientation val="minMax"/>
          <c:max val="20"/>
          <c:min val="-30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747648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"/>
          <c:y val="0.83989466305982718"/>
          <c:w val="1"/>
          <c:h val="0.1597719202998481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v-SE" sz="1050"/>
              <a:t>Sverige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2977301448430087E-2"/>
          <c:y val="9.1925629970903491E-2"/>
          <c:w val="0.94004738990959469"/>
          <c:h val="0.74191216322360554"/>
        </c:manualLayout>
      </c:layout>
      <c:lineChart>
        <c:grouping val="standard"/>
        <c:ser>
          <c:idx val="1"/>
          <c:order val="0"/>
          <c:tx>
            <c:strRef>
              <c:f>'Figur 2'!$B$8</c:f>
              <c:strCache>
                <c:ptCount val="1"/>
                <c:pt idx="0">
                  <c:v>Arbetslöshet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 2'!$C$3:$H$3</c:f>
              <c:numCache>
                <c:formatCode>yyyy;@</c:formatCode>
                <c:ptCount val="6"/>
                <c:pt idx="0">
                  <c:v>32874</c:v>
                </c:pt>
                <c:pt idx="1">
                  <c:v>33239</c:v>
                </c:pt>
                <c:pt idx="2">
                  <c:v>33604</c:v>
                </c:pt>
                <c:pt idx="3">
                  <c:v>33970</c:v>
                </c:pt>
                <c:pt idx="4">
                  <c:v>34335</c:v>
                </c:pt>
                <c:pt idx="5">
                  <c:v>34700</c:v>
                </c:pt>
              </c:numCache>
            </c:numRef>
          </c:cat>
          <c:val>
            <c:numRef>
              <c:f>'Figur 2'!$C$8:$H$8</c:f>
              <c:numCache>
                <c:formatCode>General</c:formatCode>
                <c:ptCount val="6"/>
                <c:pt idx="0">
                  <c:v>0</c:v>
                </c:pt>
                <c:pt idx="1">
                  <c:v>1.4</c:v>
                </c:pt>
                <c:pt idx="2">
                  <c:v>3.8999999999999977</c:v>
                </c:pt>
                <c:pt idx="3">
                  <c:v>7.3999999999999995</c:v>
                </c:pt>
                <c:pt idx="4">
                  <c:v>7.7</c:v>
                </c:pt>
                <c:pt idx="5">
                  <c:v>7.1000000000000005</c:v>
                </c:pt>
              </c:numCache>
            </c:numRef>
          </c:val>
        </c:ser>
        <c:ser>
          <c:idx val="0"/>
          <c:order val="1"/>
          <c:tx>
            <c:strRef>
              <c:f>'Figur 2'!$B$4</c:f>
              <c:strCache>
                <c:ptCount val="1"/>
                <c:pt idx="0">
                  <c:v>Relativ lönekostnad per anställd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lgDash"/>
            </a:ln>
          </c:spPr>
          <c:marker>
            <c:symbol val="none"/>
          </c:marker>
          <c:cat>
            <c:numRef>
              <c:f>'Figur 2'!$C$3:$H$3</c:f>
              <c:numCache>
                <c:formatCode>yyyy;@</c:formatCode>
                <c:ptCount val="6"/>
                <c:pt idx="0">
                  <c:v>32874</c:v>
                </c:pt>
                <c:pt idx="1">
                  <c:v>33239</c:v>
                </c:pt>
                <c:pt idx="2">
                  <c:v>33604</c:v>
                </c:pt>
                <c:pt idx="3">
                  <c:v>33970</c:v>
                </c:pt>
                <c:pt idx="4">
                  <c:v>34335</c:v>
                </c:pt>
                <c:pt idx="5">
                  <c:v>34700</c:v>
                </c:pt>
              </c:numCache>
            </c:numRef>
          </c:cat>
          <c:val>
            <c:numRef>
              <c:f>'Figur 2'!$C$4:$H$4</c:f>
              <c:numCache>
                <c:formatCode>General</c:formatCode>
                <c:ptCount val="6"/>
                <c:pt idx="0">
                  <c:v>0</c:v>
                </c:pt>
                <c:pt idx="1">
                  <c:v>4.1183155649260019</c:v>
                </c:pt>
                <c:pt idx="2">
                  <c:v>0.14090148736994496</c:v>
                </c:pt>
                <c:pt idx="3">
                  <c:v>-16.240393045003028</c:v>
                </c:pt>
                <c:pt idx="4">
                  <c:v>-13.732308192604618</c:v>
                </c:pt>
                <c:pt idx="5">
                  <c:v>-15.865826902419137</c:v>
                </c:pt>
              </c:numCache>
            </c:numRef>
          </c:val>
        </c:ser>
        <c:ser>
          <c:idx val="2"/>
          <c:order val="2"/>
          <c:tx>
            <c:strRef>
              <c:f>'Figur 2'!$B$5</c:f>
              <c:strCache>
                <c:ptCount val="1"/>
                <c:pt idx="0">
                  <c:v>Relativ enhetsarbetskostnad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val>
            <c:numRef>
              <c:f>'Figur 2'!$C$5:$H$5</c:f>
              <c:numCache>
                <c:formatCode>General</c:formatCode>
                <c:ptCount val="6"/>
                <c:pt idx="0">
                  <c:v>0</c:v>
                </c:pt>
                <c:pt idx="1">
                  <c:v>2.1253569309566132</c:v>
                </c:pt>
                <c:pt idx="2">
                  <c:v>-2.4830237936012196</c:v>
                </c:pt>
                <c:pt idx="3">
                  <c:v>-19.3445657165475</c:v>
                </c:pt>
                <c:pt idx="4">
                  <c:v>-18.657580419949891</c:v>
                </c:pt>
                <c:pt idx="5">
                  <c:v>-20.910548845116153</c:v>
                </c:pt>
              </c:numCache>
            </c:numRef>
          </c:val>
        </c:ser>
        <c:dLbls/>
        <c:marker val="1"/>
        <c:axId val="66571648"/>
        <c:axId val="66577536"/>
      </c:lineChart>
      <c:dateAx>
        <c:axId val="66571648"/>
        <c:scaling>
          <c:orientation val="minMax"/>
        </c:scaling>
        <c:axPos val="b"/>
        <c:numFmt formatCode="yyyy;@" sourceLinked="1"/>
        <c:minorTickMark val="out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6577536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66577536"/>
        <c:scaling>
          <c:orientation val="minMax"/>
          <c:max val="20"/>
          <c:min val="-30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657164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"/>
          <c:y val="0.83989466305982718"/>
          <c:w val="1"/>
          <c:h val="0.1597719202998481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9993559832798627E-2"/>
          <c:y val="3.1154032854444458E-2"/>
          <c:w val="0.92738298337707759"/>
          <c:h val="0.77204608168471645"/>
        </c:manualLayout>
      </c:layout>
      <c:lineChart>
        <c:grouping val="standard"/>
        <c:ser>
          <c:idx val="0"/>
          <c:order val="0"/>
          <c:tx>
            <c:v>Irland</c:v>
          </c:tx>
          <c:spPr>
            <a:ln>
              <a:solidFill>
                <a:schemeClr val="tx1"/>
              </a:solidFill>
              <a:prstDash val="lgDashDotDot"/>
            </a:ln>
          </c:spPr>
          <c:marker>
            <c:symbol val="none"/>
          </c:marker>
          <c:cat>
            <c:numRef>
              <c:f>'Figure 2 - Data'!$A$3:$A$26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2 - Data'!$E$3:$E$26</c:f>
              <c:numCache>
                <c:formatCode>General</c:formatCode>
                <c:ptCount val="24"/>
                <c:pt idx="0">
                  <c:v>13.4</c:v>
                </c:pt>
                <c:pt idx="1">
                  <c:v>14.7</c:v>
                </c:pt>
                <c:pt idx="2">
                  <c:v>15.4</c:v>
                </c:pt>
                <c:pt idx="3">
                  <c:v>15.6</c:v>
                </c:pt>
                <c:pt idx="4">
                  <c:v>14.3</c:v>
                </c:pt>
                <c:pt idx="5">
                  <c:v>12.3</c:v>
                </c:pt>
                <c:pt idx="6">
                  <c:v>11.7</c:v>
                </c:pt>
                <c:pt idx="7">
                  <c:v>9.9</c:v>
                </c:pt>
                <c:pt idx="8">
                  <c:v>7.5</c:v>
                </c:pt>
                <c:pt idx="9">
                  <c:v>5.6</c:v>
                </c:pt>
                <c:pt idx="10">
                  <c:v>4.2</c:v>
                </c:pt>
                <c:pt idx="11">
                  <c:v>3.9</c:v>
                </c:pt>
                <c:pt idx="12">
                  <c:v>4.5</c:v>
                </c:pt>
                <c:pt idx="13">
                  <c:v>4.5999999999999996</c:v>
                </c:pt>
                <c:pt idx="14">
                  <c:v>4.5</c:v>
                </c:pt>
                <c:pt idx="15">
                  <c:v>4.4000000000000004</c:v>
                </c:pt>
                <c:pt idx="16">
                  <c:v>4.5</c:v>
                </c:pt>
                <c:pt idx="17">
                  <c:v>4.7</c:v>
                </c:pt>
                <c:pt idx="18">
                  <c:v>6.4</c:v>
                </c:pt>
                <c:pt idx="19">
                  <c:v>12</c:v>
                </c:pt>
                <c:pt idx="20">
                  <c:v>13.9</c:v>
                </c:pt>
                <c:pt idx="21">
                  <c:v>6.3</c:v>
                </c:pt>
                <c:pt idx="22">
                  <c:v>14.7</c:v>
                </c:pt>
                <c:pt idx="23">
                  <c:v>14.7</c:v>
                </c:pt>
              </c:numCache>
            </c:numRef>
          </c:val>
        </c:ser>
        <c:ser>
          <c:idx val="1"/>
          <c:order val="1"/>
          <c:tx>
            <c:v>Grekland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'Figure 2 - Data'!$A$3:$A$26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2 - Data'!$F$3:$F$26</c:f>
              <c:numCache>
                <c:formatCode>General</c:formatCode>
                <c:ptCount val="24"/>
                <c:pt idx="0">
                  <c:v>6.4</c:v>
                </c:pt>
                <c:pt idx="1">
                  <c:v>7.1</c:v>
                </c:pt>
                <c:pt idx="2">
                  <c:v>7.9</c:v>
                </c:pt>
                <c:pt idx="3">
                  <c:v>8.6</c:v>
                </c:pt>
                <c:pt idx="4">
                  <c:v>8.9</c:v>
                </c:pt>
                <c:pt idx="5">
                  <c:v>9.2000000000000011</c:v>
                </c:pt>
                <c:pt idx="6">
                  <c:v>9.6</c:v>
                </c:pt>
                <c:pt idx="7">
                  <c:v>9.8000000000000007</c:v>
                </c:pt>
                <c:pt idx="8">
                  <c:v>11.1</c:v>
                </c:pt>
                <c:pt idx="9">
                  <c:v>12</c:v>
                </c:pt>
                <c:pt idx="10">
                  <c:v>11.2</c:v>
                </c:pt>
                <c:pt idx="11">
                  <c:v>10.7</c:v>
                </c:pt>
                <c:pt idx="12">
                  <c:v>10.3</c:v>
                </c:pt>
                <c:pt idx="13">
                  <c:v>9.7000000000000011</c:v>
                </c:pt>
                <c:pt idx="14">
                  <c:v>10.5</c:v>
                </c:pt>
                <c:pt idx="15">
                  <c:v>9.9</c:v>
                </c:pt>
                <c:pt idx="16">
                  <c:v>8.9</c:v>
                </c:pt>
                <c:pt idx="17">
                  <c:v>8.3000000000000007</c:v>
                </c:pt>
                <c:pt idx="18">
                  <c:v>7.7</c:v>
                </c:pt>
                <c:pt idx="19">
                  <c:v>9.5</c:v>
                </c:pt>
                <c:pt idx="20">
                  <c:v>12.6</c:v>
                </c:pt>
                <c:pt idx="21">
                  <c:v>9.8000000000000007</c:v>
                </c:pt>
                <c:pt idx="22">
                  <c:v>17.7</c:v>
                </c:pt>
                <c:pt idx="23">
                  <c:v>24.3</c:v>
                </c:pt>
              </c:numCache>
            </c:numRef>
          </c:val>
        </c:ser>
        <c:ser>
          <c:idx val="2"/>
          <c:order val="2"/>
          <c:tx>
            <c:v>Spanien</c:v>
          </c:tx>
          <c:spPr>
            <a:ln cmpd="dbl">
              <a:solidFill>
                <a:schemeClr val="tx1"/>
              </a:solidFill>
              <a:prstDash val="lgDashDotDot"/>
            </a:ln>
          </c:spPr>
          <c:marker>
            <c:symbol val="none"/>
          </c:marker>
          <c:cat>
            <c:numRef>
              <c:f>'Figure 2 - Data'!$A$3:$A$26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2 - Data'!$G$3:$G$26</c:f>
              <c:numCache>
                <c:formatCode>General</c:formatCode>
                <c:ptCount val="24"/>
                <c:pt idx="0">
                  <c:v>14.4</c:v>
                </c:pt>
                <c:pt idx="1">
                  <c:v>14.5</c:v>
                </c:pt>
                <c:pt idx="2">
                  <c:v>16.3</c:v>
                </c:pt>
                <c:pt idx="3">
                  <c:v>20.100000000000001</c:v>
                </c:pt>
                <c:pt idx="4">
                  <c:v>21.3</c:v>
                </c:pt>
                <c:pt idx="5">
                  <c:v>20</c:v>
                </c:pt>
                <c:pt idx="6">
                  <c:v>19.100000000000001</c:v>
                </c:pt>
                <c:pt idx="7">
                  <c:v>17.8</c:v>
                </c:pt>
                <c:pt idx="8">
                  <c:v>15.9</c:v>
                </c:pt>
                <c:pt idx="9">
                  <c:v>13.2</c:v>
                </c:pt>
                <c:pt idx="10">
                  <c:v>11.7</c:v>
                </c:pt>
                <c:pt idx="11">
                  <c:v>10.5</c:v>
                </c:pt>
                <c:pt idx="12">
                  <c:v>11.4</c:v>
                </c:pt>
                <c:pt idx="13">
                  <c:v>11.4</c:v>
                </c:pt>
                <c:pt idx="14">
                  <c:v>10.9</c:v>
                </c:pt>
                <c:pt idx="15">
                  <c:v>9.2000000000000011</c:v>
                </c:pt>
                <c:pt idx="16">
                  <c:v>8.5</c:v>
                </c:pt>
                <c:pt idx="17">
                  <c:v>8.3000000000000007</c:v>
                </c:pt>
                <c:pt idx="18">
                  <c:v>11.3</c:v>
                </c:pt>
                <c:pt idx="19">
                  <c:v>18</c:v>
                </c:pt>
                <c:pt idx="20">
                  <c:v>20.100000000000001</c:v>
                </c:pt>
                <c:pt idx="21">
                  <c:v>12</c:v>
                </c:pt>
                <c:pt idx="22">
                  <c:v>21.7</c:v>
                </c:pt>
                <c:pt idx="23">
                  <c:v>25</c:v>
                </c:pt>
              </c:numCache>
            </c:numRef>
          </c:val>
        </c:ser>
        <c:ser>
          <c:idx val="3"/>
          <c:order val="3"/>
          <c:tx>
            <c:v>Italien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2 - Data'!$A$3:$A$26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2 - Data'!$I$3:$I$26</c:f>
              <c:numCache>
                <c:formatCode>General</c:formatCode>
                <c:ptCount val="24"/>
                <c:pt idx="0">
                  <c:v>8.9</c:v>
                </c:pt>
                <c:pt idx="1">
                  <c:v>8.5</c:v>
                </c:pt>
                <c:pt idx="2">
                  <c:v>8.8000000000000007</c:v>
                </c:pt>
                <c:pt idx="3">
                  <c:v>9.7000000000000011</c:v>
                </c:pt>
                <c:pt idx="4">
                  <c:v>10.6</c:v>
                </c:pt>
                <c:pt idx="5">
                  <c:v>11.2</c:v>
                </c:pt>
                <c:pt idx="6">
                  <c:v>11.2</c:v>
                </c:pt>
                <c:pt idx="7">
                  <c:v>11.2</c:v>
                </c:pt>
                <c:pt idx="8">
                  <c:v>11.3</c:v>
                </c:pt>
                <c:pt idx="9">
                  <c:v>10.9</c:v>
                </c:pt>
                <c:pt idx="10">
                  <c:v>10</c:v>
                </c:pt>
                <c:pt idx="11">
                  <c:v>9</c:v>
                </c:pt>
                <c:pt idx="12">
                  <c:v>8.5</c:v>
                </c:pt>
                <c:pt idx="13">
                  <c:v>8.4</c:v>
                </c:pt>
                <c:pt idx="14">
                  <c:v>8</c:v>
                </c:pt>
                <c:pt idx="15">
                  <c:v>7.7</c:v>
                </c:pt>
                <c:pt idx="16">
                  <c:v>6.8</c:v>
                </c:pt>
                <c:pt idx="17">
                  <c:v>6.1</c:v>
                </c:pt>
                <c:pt idx="18">
                  <c:v>6.7</c:v>
                </c:pt>
                <c:pt idx="19">
                  <c:v>7.8</c:v>
                </c:pt>
                <c:pt idx="20">
                  <c:v>8.4</c:v>
                </c:pt>
                <c:pt idx="21">
                  <c:v>7.7</c:v>
                </c:pt>
                <c:pt idx="22">
                  <c:v>8.4</c:v>
                </c:pt>
                <c:pt idx="23">
                  <c:v>10.7</c:v>
                </c:pt>
              </c:numCache>
            </c:numRef>
          </c:val>
        </c:ser>
        <c:ser>
          <c:idx val="4"/>
          <c:order val="4"/>
          <c:tx>
            <c:v>Cypern</c:v>
          </c:tx>
          <c:spPr>
            <a:ln cmpd="dbl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2 - Data'!$A$3:$A$26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2 - Data'!$J$3:$J$26</c:f>
              <c:numCache>
                <c:formatCode>General</c:formatCode>
                <c:ptCount val="24"/>
                <c:pt idx="5">
                  <c:v>2.6</c:v>
                </c:pt>
                <c:pt idx="6">
                  <c:v>3.1</c:v>
                </c:pt>
                <c:pt idx="7">
                  <c:v>3.4</c:v>
                </c:pt>
                <c:pt idx="8">
                  <c:v>3.3</c:v>
                </c:pt>
                <c:pt idx="9">
                  <c:v>3.6</c:v>
                </c:pt>
                <c:pt idx="10">
                  <c:v>4.8</c:v>
                </c:pt>
                <c:pt idx="11">
                  <c:v>3.9</c:v>
                </c:pt>
                <c:pt idx="12">
                  <c:v>3.5</c:v>
                </c:pt>
                <c:pt idx="13">
                  <c:v>4.0999999999999996</c:v>
                </c:pt>
                <c:pt idx="14">
                  <c:v>4.5999999999999996</c:v>
                </c:pt>
                <c:pt idx="15">
                  <c:v>5.3</c:v>
                </c:pt>
                <c:pt idx="16">
                  <c:v>4.5999999999999996</c:v>
                </c:pt>
                <c:pt idx="17">
                  <c:v>3.9</c:v>
                </c:pt>
                <c:pt idx="18">
                  <c:v>3.7</c:v>
                </c:pt>
                <c:pt idx="19">
                  <c:v>5.4</c:v>
                </c:pt>
                <c:pt idx="20">
                  <c:v>6.3</c:v>
                </c:pt>
                <c:pt idx="21">
                  <c:v>4.5</c:v>
                </c:pt>
                <c:pt idx="22">
                  <c:v>7.9</c:v>
                </c:pt>
                <c:pt idx="23">
                  <c:v>11.9</c:v>
                </c:pt>
              </c:numCache>
            </c:numRef>
          </c:val>
        </c:ser>
        <c:ser>
          <c:idx val="5"/>
          <c:order val="5"/>
          <c:tx>
            <c:v>Portugal</c:v>
          </c:tx>
          <c:spPr>
            <a:ln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'Figure 2 - Data'!$A$3:$A$26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'Figure 2 - Data'!$O$3:$O$26</c:f>
              <c:numCache>
                <c:formatCode>General</c:formatCode>
                <c:ptCount val="24"/>
                <c:pt idx="0">
                  <c:v>4.8</c:v>
                </c:pt>
                <c:pt idx="1">
                  <c:v>4.2</c:v>
                </c:pt>
                <c:pt idx="2">
                  <c:v>4.0999999999999996</c:v>
                </c:pt>
                <c:pt idx="3">
                  <c:v>5.5</c:v>
                </c:pt>
                <c:pt idx="4">
                  <c:v>6.8</c:v>
                </c:pt>
                <c:pt idx="5">
                  <c:v>7.2</c:v>
                </c:pt>
                <c:pt idx="6">
                  <c:v>7.2</c:v>
                </c:pt>
                <c:pt idx="7">
                  <c:v>6.7</c:v>
                </c:pt>
                <c:pt idx="8">
                  <c:v>5.6</c:v>
                </c:pt>
                <c:pt idx="9">
                  <c:v>5</c:v>
                </c:pt>
                <c:pt idx="10">
                  <c:v>4.5</c:v>
                </c:pt>
                <c:pt idx="11">
                  <c:v>4.5999999999999996</c:v>
                </c:pt>
                <c:pt idx="12">
                  <c:v>5.7</c:v>
                </c:pt>
                <c:pt idx="13">
                  <c:v>7.1</c:v>
                </c:pt>
                <c:pt idx="14">
                  <c:v>7.5</c:v>
                </c:pt>
                <c:pt idx="15">
                  <c:v>8.6</c:v>
                </c:pt>
                <c:pt idx="16">
                  <c:v>8.6</c:v>
                </c:pt>
                <c:pt idx="17">
                  <c:v>8.9</c:v>
                </c:pt>
                <c:pt idx="18">
                  <c:v>8.5</c:v>
                </c:pt>
                <c:pt idx="19">
                  <c:v>10.6</c:v>
                </c:pt>
                <c:pt idx="20">
                  <c:v>12</c:v>
                </c:pt>
                <c:pt idx="21">
                  <c:v>8.2000000000000011</c:v>
                </c:pt>
                <c:pt idx="22">
                  <c:v>12.9</c:v>
                </c:pt>
                <c:pt idx="23">
                  <c:v>15.9</c:v>
                </c:pt>
              </c:numCache>
            </c:numRef>
          </c:val>
        </c:ser>
        <c:dLbls/>
        <c:marker val="1"/>
        <c:axId val="67535616"/>
        <c:axId val="67537152"/>
      </c:lineChart>
      <c:catAx>
        <c:axId val="6753561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7537152"/>
        <c:crosses val="autoZero"/>
        <c:auto val="1"/>
        <c:lblAlgn val="ctr"/>
        <c:lblOffset val="100"/>
        <c:tickLblSkip val="1"/>
      </c:catAx>
      <c:valAx>
        <c:axId val="67537152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7535616"/>
        <c:crosses val="autoZero"/>
        <c:crossBetween val="midCat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1076-7274-4ED6-A62D-5838E7E9B5B8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F368-485B-4C6B-9E39-681ABCDA3AD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6735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v-SE" sz="1100" dirty="0" smtClean="0">
              <a:effectLst/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F368-485B-4C6B-9E39-681ABCDA3ADE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602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58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2026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9320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9889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469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4293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940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7650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899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179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344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D4DFE-D787-4856-B938-A0E8C36B188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021D-12AB-4E03-810F-BDDB1B3D552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5390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Euron och eurokrisen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Lars Calmfors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Senioruniversitetet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20/11-2013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5" cy="643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12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Överhettningar i periferiländerna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Högt resursutnyttjande</a:t>
            </a:r>
          </a:p>
          <a:p>
            <a:r>
              <a:rPr lang="sv-SE" dirty="0" smtClean="0"/>
              <a:t>Snabba prisstegringar</a:t>
            </a:r>
          </a:p>
          <a:p>
            <a:r>
              <a:rPr lang="sv-SE" dirty="0" smtClean="0"/>
              <a:t>Reala apprecieringar</a:t>
            </a:r>
          </a:p>
          <a:p>
            <a:pPr>
              <a:buNone/>
            </a:pPr>
            <a:r>
              <a:rPr lang="sv-SE" dirty="0" smtClean="0"/>
              <a:t> </a:t>
            </a:r>
            <a:r>
              <a:rPr lang="sv-SE" dirty="0" smtClean="0"/>
              <a:t>   - höjda priser och kostnader relativt</a:t>
            </a:r>
          </a:p>
          <a:p>
            <a:pPr>
              <a:buNone/>
            </a:pPr>
            <a:r>
              <a:rPr lang="sv-SE" dirty="0" smtClean="0"/>
              <a:t> </a:t>
            </a:r>
            <a:r>
              <a:rPr lang="sv-SE" dirty="0" smtClean="0"/>
              <a:t>     konkurrentländerna</a:t>
            </a:r>
          </a:p>
          <a:p>
            <a:r>
              <a:rPr lang="sv-SE" dirty="0" smtClean="0"/>
              <a:t>Bytesbalansunderskott</a:t>
            </a:r>
          </a:p>
          <a:p>
            <a:pPr>
              <a:buNone/>
            </a:pPr>
            <a:r>
              <a:rPr lang="sv-SE" dirty="0" smtClean="0"/>
              <a:t> </a:t>
            </a:r>
            <a:r>
              <a:rPr lang="sv-SE" dirty="0" smtClean="0"/>
              <a:t>    - samma sak som att landet som helhet lånar </a:t>
            </a:r>
          </a:p>
          <a:p>
            <a:pPr>
              <a:buNone/>
            </a:pPr>
            <a:r>
              <a:rPr lang="sv-SE" dirty="0" smtClean="0"/>
              <a:t> </a:t>
            </a:r>
            <a:r>
              <a:rPr lang="sv-SE" dirty="0" smtClean="0"/>
              <a:t>      från omvärlden</a:t>
            </a:r>
          </a:p>
          <a:p>
            <a:pPr>
              <a:buNone/>
            </a:pPr>
            <a:r>
              <a:rPr lang="sv-SE" dirty="0" smtClean="0"/>
              <a:t> </a:t>
            </a:r>
            <a:r>
              <a:rPr lang="sv-SE" dirty="0" smtClean="0"/>
              <a:t>  </a:t>
            </a:r>
          </a:p>
          <a:p>
            <a:pPr>
              <a:buNone/>
            </a:pPr>
            <a:r>
              <a:rPr lang="sv-SE" dirty="0" smtClean="0"/>
              <a:t> </a:t>
            </a:r>
            <a:r>
              <a:rPr lang="sv-SE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245"/>
            <a:ext cx="878497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398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700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Eurokrisen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Alltför stor statsupplåning i Grekland och Portugal</a:t>
            </a:r>
          </a:p>
          <a:p>
            <a:r>
              <a:rPr lang="sv-SE" dirty="0" smtClean="0"/>
              <a:t>Stora budgetunderskott och växande statsupplåning i Irland och Spanien när fastighetsprisbubblorna brast</a:t>
            </a:r>
          </a:p>
          <a:p>
            <a:r>
              <a:rPr lang="sv-SE" dirty="0" smtClean="0"/>
              <a:t>Ett land med stor statsupplåning hamnar lätt i en ohållbar statsskuldspiral</a:t>
            </a:r>
          </a:p>
          <a:p>
            <a:r>
              <a:rPr lang="sv-SE" dirty="0" smtClean="0"/>
              <a:t>Stödpaket från övriga euroländer</a:t>
            </a:r>
          </a:p>
          <a:p>
            <a:pPr>
              <a:buNone/>
            </a:pPr>
            <a:r>
              <a:rPr lang="sv-SE" dirty="0" smtClean="0"/>
              <a:t>    - först ad-hoc för Grekland, sedan EFSF och ESM</a:t>
            </a:r>
          </a:p>
          <a:p>
            <a:pPr>
              <a:buNone/>
            </a:pPr>
            <a:r>
              <a:rPr lang="sv-SE" dirty="0" smtClean="0"/>
              <a:t>    - de största stöden utgörs av utlåning från ECB till</a:t>
            </a:r>
          </a:p>
          <a:p>
            <a:pPr>
              <a:buNone/>
            </a:pPr>
            <a:r>
              <a:rPr lang="sv-SE" dirty="0" smtClean="0"/>
              <a:t>      krisländernas banker mot dåliga säkerheter (det egna</a:t>
            </a:r>
          </a:p>
          <a:p>
            <a:pPr>
              <a:buNone/>
            </a:pPr>
            <a:r>
              <a:rPr lang="sv-SE" dirty="0" smtClean="0"/>
              <a:t>      landets statspapper) för att förse dem med likviditet</a:t>
            </a:r>
          </a:p>
          <a:p>
            <a:pPr>
              <a:buNone/>
            </a:pPr>
            <a:r>
              <a:rPr lang="sv-SE" dirty="0" smtClean="0"/>
              <a:t>      när kapital flyttats från dem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Statsskulddynamiken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v-SE" i="1" dirty="0" smtClean="0"/>
              <a:t>Förändringen av skuldkvoten = Primärt </a:t>
            </a:r>
          </a:p>
          <a:p>
            <a:pPr>
              <a:buNone/>
            </a:pPr>
            <a:r>
              <a:rPr lang="sv-SE" i="1" dirty="0" smtClean="0"/>
              <a:t>finansiellt sparandeunderskott som andel av</a:t>
            </a:r>
          </a:p>
          <a:p>
            <a:pPr>
              <a:buNone/>
            </a:pPr>
            <a:r>
              <a:rPr lang="sv-SE" i="1" dirty="0" smtClean="0"/>
              <a:t> BNP + (Statsskuldräntan – BNPs tillväxttakt) x</a:t>
            </a:r>
          </a:p>
          <a:p>
            <a:pPr>
              <a:buNone/>
            </a:pPr>
            <a:r>
              <a:rPr lang="sv-SE" i="1" dirty="0" smtClean="0"/>
              <a:t> Initial skuldkvot</a:t>
            </a:r>
          </a:p>
          <a:p>
            <a:pPr>
              <a:buNone/>
            </a:pPr>
            <a:endParaRPr lang="sv-SE" i="1" dirty="0" smtClean="0"/>
          </a:p>
          <a:p>
            <a:pPr>
              <a:buNone/>
            </a:pPr>
            <a:r>
              <a:rPr lang="sv-SE" i="1" dirty="0" smtClean="0"/>
              <a:t>Primärt finansiellt sparandeunderskott: 2,5 %</a:t>
            </a:r>
          </a:p>
          <a:p>
            <a:pPr>
              <a:buNone/>
            </a:pPr>
            <a:r>
              <a:rPr lang="sv-SE" i="1" dirty="0" smtClean="0"/>
              <a:t>Statsskuldränta: 10 %</a:t>
            </a:r>
          </a:p>
          <a:p>
            <a:pPr>
              <a:buNone/>
            </a:pPr>
            <a:r>
              <a:rPr lang="sv-SE" i="1" dirty="0" smtClean="0"/>
              <a:t>Tillväxttakt: </a:t>
            </a:r>
            <a:r>
              <a:rPr lang="sv-SE" i="1" dirty="0" smtClean="0"/>
              <a:t>-4 </a:t>
            </a:r>
            <a:r>
              <a:rPr lang="sv-SE" i="1" dirty="0" smtClean="0"/>
              <a:t>%</a:t>
            </a:r>
          </a:p>
          <a:p>
            <a:pPr>
              <a:buNone/>
            </a:pPr>
            <a:r>
              <a:rPr lang="sv-SE" i="1" dirty="0" smtClean="0"/>
              <a:t>Initial skuldkvot: 170 %</a:t>
            </a:r>
          </a:p>
          <a:p>
            <a:pPr>
              <a:buNone/>
            </a:pPr>
            <a:r>
              <a:rPr lang="sv-SE" i="1" dirty="0" smtClean="0"/>
              <a:t>Förändring av skuldkvoten: 2,5 % + </a:t>
            </a:r>
            <a:r>
              <a:rPr lang="sv-SE" i="1" dirty="0" smtClean="0"/>
              <a:t>23,8 % </a:t>
            </a:r>
            <a:r>
              <a:rPr lang="sv-SE" i="1" dirty="0" smtClean="0"/>
              <a:t>= 26,3 % </a:t>
            </a:r>
            <a:r>
              <a:rPr lang="sv-SE" i="1" dirty="0" smtClean="0"/>
              <a:t>av</a:t>
            </a:r>
          </a:p>
          <a:p>
            <a:pPr>
              <a:buNone/>
            </a:pPr>
            <a:r>
              <a:rPr lang="sv-SE" i="1" dirty="0" smtClean="0"/>
              <a:t>BNP  </a:t>
            </a:r>
            <a:endParaRPr lang="sv-SE" i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Stödlån från EUs räddningsfonder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Lån med stränga villkor om finanspolitiska åtstramningar</a:t>
            </a:r>
          </a:p>
          <a:p>
            <a:pPr>
              <a:buNone/>
            </a:pPr>
            <a:r>
              <a:rPr lang="sv-SE" dirty="0" smtClean="0"/>
              <a:t>    - för att hantera </a:t>
            </a:r>
            <a:r>
              <a:rPr lang="sv-SE" i="1" dirty="0" smtClean="0"/>
              <a:t>moral-hazard</a:t>
            </a:r>
            <a:r>
              <a:rPr lang="sv-SE" dirty="0" smtClean="0"/>
              <a:t>-problem</a:t>
            </a:r>
          </a:p>
          <a:p>
            <a:pPr>
              <a:buNone/>
            </a:pPr>
            <a:r>
              <a:rPr lang="sv-SE" dirty="0" smtClean="0"/>
              <a:t>    - för att minska kostnaderna för de länder som</a:t>
            </a:r>
          </a:p>
          <a:p>
            <a:pPr>
              <a:buNone/>
            </a:pPr>
            <a:r>
              <a:rPr lang="sv-SE" dirty="0" smtClean="0"/>
              <a:t>      ger stöd</a:t>
            </a:r>
          </a:p>
          <a:p>
            <a:r>
              <a:rPr lang="sv-SE" dirty="0" smtClean="0"/>
              <a:t>ECB sedan sommaren 2012</a:t>
            </a:r>
          </a:p>
          <a:p>
            <a:pPr>
              <a:buNone/>
            </a:pPr>
            <a:r>
              <a:rPr lang="sv-SE" dirty="0" smtClean="0"/>
              <a:t>     - utfästelse om obegränsade stödköp ifall det</a:t>
            </a:r>
          </a:p>
          <a:p>
            <a:pPr>
              <a:buNone/>
            </a:pPr>
            <a:r>
              <a:rPr lang="sv-SE" dirty="0" smtClean="0"/>
              <a:t>       behövs för att hålla nere krisländernas räntor </a:t>
            </a:r>
          </a:p>
          <a:p>
            <a:pPr>
              <a:buNone/>
            </a:pPr>
            <a:r>
              <a:rPr lang="sv-SE" dirty="0" smtClean="0"/>
              <a:t>      (</a:t>
            </a:r>
            <a:r>
              <a:rPr lang="sv-SE" i="1" dirty="0" smtClean="0"/>
              <a:t>Outright Monetary Transactions</a:t>
            </a:r>
            <a:r>
              <a:rPr lang="sv-SE" dirty="0" smtClean="0"/>
              <a:t>)</a:t>
            </a:r>
          </a:p>
          <a:p>
            <a:pPr>
              <a:buNone/>
            </a:pPr>
            <a:r>
              <a:rPr lang="sv-SE" dirty="0" smtClean="0"/>
              <a:t>     - marknaderna har lugnats: räntefall</a:t>
            </a:r>
          </a:p>
          <a:p>
            <a:pPr>
              <a:buNone/>
            </a:pPr>
            <a:r>
              <a:rPr lang="sv-SE" dirty="0" smtClean="0"/>
              <a:t>     </a:t>
            </a:r>
          </a:p>
          <a:p>
            <a:pPr>
              <a:buNone/>
            </a:pPr>
            <a:r>
              <a:rPr lang="sv-SE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Tioåriga statsobligationsräntor</a:t>
            </a:r>
            <a:endParaRPr lang="sv-SE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7630037"/>
              </p:ext>
            </p:extLst>
          </p:nvPr>
        </p:nvGraphicFramePr>
        <p:xfrm>
          <a:off x="467544" y="1556792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8276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Två frågor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Kommer euron att klara sig genom den pågående krisen?</a:t>
            </a:r>
          </a:p>
          <a:p>
            <a:r>
              <a:rPr lang="sv-SE" dirty="0" smtClean="0"/>
              <a:t>Fungerar det reformerade regelsystemet långsiktigt?</a:t>
            </a:r>
          </a:p>
          <a:p>
            <a:r>
              <a:rPr lang="sv-SE" dirty="0" smtClean="0"/>
              <a:t>Samspel mellan de två frågorna</a:t>
            </a:r>
          </a:p>
          <a:p>
            <a:pPr>
              <a:buNone/>
            </a:pPr>
            <a:r>
              <a:rPr lang="sv-SE" dirty="0" smtClean="0"/>
              <a:t>    - långsiktig trovärdighet underlättar han-</a:t>
            </a:r>
          </a:p>
          <a:p>
            <a:pPr>
              <a:buNone/>
            </a:pPr>
            <a:r>
              <a:rPr lang="sv-SE" dirty="0" smtClean="0"/>
              <a:t>      teringen av den pågående krisen</a:t>
            </a:r>
          </a:p>
          <a:p>
            <a:pPr>
              <a:buNone/>
            </a:pPr>
            <a:r>
              <a:rPr lang="sv-SE" dirty="0" smtClean="0"/>
              <a:t>    - den långsiktiga trovärdigheten äventyras av</a:t>
            </a:r>
          </a:p>
          <a:p>
            <a:pPr>
              <a:buNone/>
            </a:pPr>
            <a:r>
              <a:rPr lang="sv-SE" dirty="0" smtClean="0"/>
              <a:t>      missriktade krisåtgärder idag</a:t>
            </a:r>
          </a:p>
          <a:p>
            <a:r>
              <a:rPr lang="sv-SE" dirty="0" smtClean="0"/>
              <a:t>Frågan om regelsystemets långsiktiga funktion är bara relevant om euron överlever den pågående krisen  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Statsskuldkriser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Grekland (två räddningspaket)</a:t>
            </a:r>
          </a:p>
          <a:p>
            <a:r>
              <a:rPr lang="sv-SE" dirty="0" smtClean="0"/>
              <a:t>Irland (räddningspaket)</a:t>
            </a:r>
          </a:p>
          <a:p>
            <a:r>
              <a:rPr lang="sv-SE" dirty="0" smtClean="0"/>
              <a:t>Portugal (räddningspaket)</a:t>
            </a:r>
          </a:p>
          <a:p>
            <a:r>
              <a:rPr lang="sv-SE" dirty="0" smtClean="0"/>
              <a:t>Spanien (räddningspaket)</a:t>
            </a:r>
          </a:p>
          <a:p>
            <a:r>
              <a:rPr lang="sv-SE" dirty="0" smtClean="0"/>
              <a:t>Italien</a:t>
            </a:r>
          </a:p>
          <a:p>
            <a:r>
              <a:rPr lang="sv-SE" dirty="0" smtClean="0"/>
              <a:t>Cypern (räddningspaket)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Hanteringen av den pågående krisen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Åtstsramningarnas ekonomiska effekter</a:t>
            </a:r>
          </a:p>
          <a:p>
            <a:r>
              <a:rPr lang="sv-SE" dirty="0" smtClean="0"/>
              <a:t>Behovet av reala deprecieringar</a:t>
            </a:r>
          </a:p>
          <a:p>
            <a:r>
              <a:rPr lang="sv-SE" dirty="0" smtClean="0"/>
              <a:t>Politiska konskevenser av åtstramningspolitiken</a:t>
            </a:r>
            <a:endParaRPr lang="sv-S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Kritiken av åtstramningspolitiken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har hävdats att politiken i själva verket </a:t>
            </a:r>
            <a:r>
              <a:rPr lang="sv-SE" i="1" dirty="0" smtClean="0"/>
              <a:t>försämrar </a:t>
            </a:r>
            <a:r>
              <a:rPr lang="sv-SE" dirty="0" smtClean="0"/>
              <a:t>statsfinanserna därför att lägre efterfrågan  och lägre produktion i krisländerna leder till lägre skatteintäkter</a:t>
            </a:r>
          </a:p>
          <a:p>
            <a:r>
              <a:rPr lang="sv-SE" dirty="0" smtClean="0"/>
              <a:t>Konsekvent större BNP-fall och mindre minskningar av budgetunderskotten än enligt prognoserna</a:t>
            </a:r>
            <a:endParaRPr 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Statsskulddynamiken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i="1" dirty="0" smtClean="0"/>
              <a:t>Förändringen av skuldkvoten = Primärt </a:t>
            </a:r>
          </a:p>
          <a:p>
            <a:pPr>
              <a:buNone/>
            </a:pPr>
            <a:r>
              <a:rPr lang="sv-SE" i="1" dirty="0" smtClean="0"/>
              <a:t>finansiellt sparandeunderskott som andel av</a:t>
            </a:r>
          </a:p>
          <a:p>
            <a:pPr>
              <a:buNone/>
            </a:pPr>
            <a:r>
              <a:rPr lang="sv-SE" i="1" dirty="0" smtClean="0"/>
              <a:t> BNP + (Statsskuldräntan – BNPs tillväxttakt) x</a:t>
            </a:r>
          </a:p>
          <a:p>
            <a:pPr>
              <a:buNone/>
            </a:pPr>
            <a:r>
              <a:rPr lang="sv-SE" i="1" dirty="0" smtClean="0"/>
              <a:t> Initial skuldkvot</a:t>
            </a:r>
            <a:endParaRPr lang="sv-SE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Åtstramning och budgetunderskott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smtClean="0"/>
              <a:t>Teoretiskt </a:t>
            </a:r>
            <a:r>
              <a:rPr lang="sv-SE" dirty="0" smtClean="0"/>
              <a:t>möjligt att åtstramningar i krisländerna ökar budgetunderskottet</a:t>
            </a:r>
          </a:p>
          <a:p>
            <a:r>
              <a:rPr lang="sv-SE" dirty="0" smtClean="0"/>
              <a:t>Men osannolikt med så stora finanspolitiska multiplikatorer</a:t>
            </a:r>
          </a:p>
          <a:p>
            <a:r>
              <a:rPr lang="sv-SE" dirty="0" smtClean="0"/>
              <a:t>De primära budgetunderskotten har också reducerats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v-SE" sz="2200" b="1" dirty="0" smtClean="0"/>
              <a:t>Figur 4 Förändring av den offentliga sektorns primära finansiella sparande 2010-2012, procent av BNP 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7917529"/>
              </p:ext>
            </p:extLst>
          </p:nvPr>
        </p:nvGraphicFramePr>
        <p:xfrm>
          <a:off x="395536" y="1340768"/>
          <a:ext cx="82912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02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Åtstramning och skuldkvot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Inte förvånande att skuldkvoterna i krisländerna fortsatt att öka</a:t>
            </a:r>
          </a:p>
          <a:p>
            <a:r>
              <a:rPr lang="sv-SE" dirty="0" smtClean="0"/>
              <a:t>Inget bidrag till minskande skuldkvot från det primära budgetsaldot förrän detta blivit </a:t>
            </a:r>
            <a:r>
              <a:rPr lang="sv-SE" i="1" dirty="0" smtClean="0"/>
              <a:t>positivt</a:t>
            </a:r>
            <a:endParaRPr lang="sv-SE" dirty="0" smtClean="0"/>
          </a:p>
          <a:p>
            <a:r>
              <a:rPr lang="sv-SE" dirty="0" smtClean="0"/>
              <a:t>Åtstramning leder </a:t>
            </a:r>
            <a:r>
              <a:rPr lang="sv-SE" i="1" dirty="0" smtClean="0"/>
              <a:t>initialt </a:t>
            </a:r>
            <a:r>
              <a:rPr lang="sv-SE" dirty="0" smtClean="0"/>
              <a:t>(just när resursutnyttjandet och därmed BNP-tillväxten faller) till högre skuldkvot</a:t>
            </a:r>
            <a:endParaRPr lang="sv-S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7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2200" b="1" dirty="0" smtClean="0"/>
              <a:t>Figur 1 Den konsoliderade offentliga sektorns bruttoskuld, procent av BNP</a:t>
            </a:r>
            <a:r>
              <a:rPr lang="sv-SE" sz="2200" b="1" dirty="0" smtClean="0"/>
              <a:t>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1071287493"/>
              </p:ext>
            </p:extLst>
          </p:nvPr>
        </p:nvGraphicFramePr>
        <p:xfrm>
          <a:off x="1691680" y="1340768"/>
          <a:ext cx="5760720" cy="375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40782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Åtstramningspolitikens </a:t>
            </a:r>
            <a:r>
              <a:rPr lang="sv-SE" i="1" dirty="0" smtClean="0">
                <a:solidFill>
                  <a:srgbClr val="002060"/>
                </a:solidFill>
              </a:rPr>
              <a:t>tekniska </a:t>
            </a:r>
            <a:r>
              <a:rPr lang="sv-SE" dirty="0" smtClean="0">
                <a:solidFill>
                  <a:srgbClr val="002060"/>
                </a:solidFill>
              </a:rPr>
              <a:t>effekter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Sannolikt fungerar åtstramningspolitiken i krisländerna rent </a:t>
            </a:r>
            <a:r>
              <a:rPr lang="sv-SE" i="1" dirty="0" smtClean="0"/>
              <a:t>tekniskt</a:t>
            </a:r>
            <a:endParaRPr lang="sv-SE" dirty="0" smtClean="0"/>
          </a:p>
          <a:p>
            <a:r>
              <a:rPr lang="sv-SE" dirty="0" smtClean="0"/>
              <a:t>Men den verkar med fördröjning</a:t>
            </a:r>
          </a:p>
          <a:p>
            <a:pPr>
              <a:buNone/>
            </a:pPr>
            <a:r>
              <a:rPr lang="sv-SE" dirty="0" smtClean="0"/>
              <a:t>    - initialt ökar skuldkvoten</a:t>
            </a:r>
          </a:p>
          <a:p>
            <a:r>
              <a:rPr lang="sv-SE" dirty="0" smtClean="0"/>
              <a:t>Åtstramningarna måste vara så stora att de primära budgetunderskotten vänds till överskott</a:t>
            </a:r>
          </a:p>
          <a:p>
            <a:r>
              <a:rPr lang="sv-SE" dirty="0" smtClean="0"/>
              <a:t>Åtstramningar också i kärnländerna har stora negativa överspillningseffekter på krisländerna</a:t>
            </a:r>
          </a:p>
          <a:p>
            <a:r>
              <a:rPr lang="sv-SE" dirty="0" smtClean="0"/>
              <a:t>Behov av mer expansiv finanspolitik i kärnländerna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Åtstramningar och jämviktsproduktion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 På längre sikt bestäms inte produktionsnivån av efterfrågan utan konvergerar mot en </a:t>
            </a:r>
            <a:r>
              <a:rPr lang="sv-SE" i="1" dirty="0" smtClean="0"/>
              <a:t>jämviktsnivå</a:t>
            </a:r>
            <a:r>
              <a:rPr lang="sv-SE" dirty="0" smtClean="0"/>
              <a:t> som bestäms av arbets- och produktmarknadernas sätt att fungera</a:t>
            </a:r>
          </a:p>
          <a:p>
            <a:r>
              <a:rPr lang="sv-SE" dirty="0" smtClean="0"/>
              <a:t>Anpassning genom pris- och löneanpassningar</a:t>
            </a:r>
          </a:p>
          <a:p>
            <a:r>
              <a:rPr lang="sv-SE" dirty="0" smtClean="0"/>
              <a:t>Kraftigare efterfrågefall i en ekonomi än i omvärlden leder på sikt till </a:t>
            </a:r>
            <a:r>
              <a:rPr lang="sv-SE" i="1" dirty="0" smtClean="0"/>
              <a:t>real depreciering</a:t>
            </a:r>
          </a:p>
          <a:p>
            <a:r>
              <a:rPr lang="sv-SE" dirty="0" smtClean="0"/>
              <a:t>Ökad nettoexport återför gradvis produktionen till sin jämviktsbana</a:t>
            </a:r>
          </a:p>
          <a:p>
            <a:r>
              <a:rPr lang="sv-SE" dirty="0" smtClean="0"/>
              <a:t>Även om jämviktsbanan kan påverkas av låg efterfrågan, så har en finanspolitisk åtstramning mycket mer positiva effekter på budgetsaldot på lång än på kort sikt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Svårt genomföra reala deprecieringar med gemensam valuta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Nominella lönesänkningar kan bara tvingas fram genom hög arbetslöshet</a:t>
            </a:r>
          </a:p>
          <a:p>
            <a:r>
              <a:rPr lang="sv-SE" dirty="0" smtClean="0"/>
              <a:t>Finanspolitiska </a:t>
            </a:r>
            <a:r>
              <a:rPr lang="sv-SE" i="1" dirty="0" smtClean="0"/>
              <a:t>interndevalveringar</a:t>
            </a:r>
            <a:r>
              <a:rPr lang="sv-SE" dirty="0" smtClean="0"/>
              <a:t> inte framkomliga</a:t>
            </a:r>
          </a:p>
          <a:p>
            <a:pPr>
              <a:buNone/>
            </a:pPr>
            <a:r>
              <a:rPr lang="sv-SE" dirty="0" smtClean="0"/>
              <a:t>    - sänkta arbetsgivaravgifter och höjningar av </a:t>
            </a:r>
          </a:p>
          <a:p>
            <a:pPr>
              <a:buNone/>
            </a:pPr>
            <a:r>
              <a:rPr lang="sv-SE" dirty="0" smtClean="0"/>
              <a:t>      moms/inkomstskatt eller sänkningar av offentliga</a:t>
            </a:r>
          </a:p>
          <a:p>
            <a:pPr>
              <a:buNone/>
            </a:pPr>
            <a:r>
              <a:rPr lang="sv-SE" dirty="0" smtClean="0"/>
              <a:t>      utgifter</a:t>
            </a:r>
          </a:p>
          <a:p>
            <a:pPr>
              <a:buNone/>
            </a:pPr>
            <a:r>
              <a:rPr lang="sv-SE" dirty="0" smtClean="0"/>
              <a:t>     - politiskt omöjligt med mer av åtstramningar för hushållen</a:t>
            </a:r>
          </a:p>
          <a:p>
            <a:r>
              <a:rPr lang="sv-SE" dirty="0" smtClean="0"/>
              <a:t>Mer expansiv finanspolitik i kärnländerna skulle underlätta</a:t>
            </a:r>
          </a:p>
          <a:p>
            <a:r>
              <a:rPr lang="sv-SE" dirty="0" smtClean="0"/>
              <a:t>Finanspolitiska </a:t>
            </a:r>
            <a:r>
              <a:rPr lang="sv-SE" i="1" dirty="0" smtClean="0"/>
              <a:t>internrevalveringar </a:t>
            </a:r>
            <a:r>
              <a:rPr lang="sv-SE" dirty="0" smtClean="0"/>
              <a:t>skulle kunna genomföras i kärnländerna</a:t>
            </a:r>
          </a:p>
          <a:p>
            <a:pPr>
              <a:buNone/>
            </a:pPr>
            <a:r>
              <a:rPr lang="sv-SE" dirty="0" smtClean="0"/>
              <a:t>     - höjda arbetsgivaravgifter och sänkt moms/inkomstskatt</a:t>
            </a:r>
          </a:p>
          <a:p>
            <a:pPr>
              <a:buNone/>
            </a:pPr>
            <a:r>
              <a:rPr lang="sv-SE" dirty="0" smtClean="0"/>
              <a:t>       eller höjda offentliga utgifter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413"/>
            <a:ext cx="8712967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040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b="1" dirty="0"/>
              <a:t>Figur 5 Arbetslöshet och relativa kostnader i euroområdets krisländer idag och i Sverige under 1990-talskrisen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800673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885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3812569"/>
              </p:ext>
            </p:extLst>
          </p:nvPr>
        </p:nvGraphicFramePr>
        <p:xfrm>
          <a:off x="467544" y="9087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29781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5191396"/>
              </p:ext>
            </p:extLst>
          </p:nvPr>
        </p:nvGraphicFramePr>
        <p:xfrm>
          <a:off x="395536" y="98072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98207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3828795"/>
              </p:ext>
            </p:extLst>
          </p:nvPr>
        </p:nvGraphicFramePr>
        <p:xfrm>
          <a:off x="467544" y="98072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0523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5762559"/>
              </p:ext>
            </p:extLst>
          </p:nvPr>
        </p:nvGraphicFramePr>
        <p:xfrm>
          <a:off x="467544" y="10527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9576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87129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864095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0789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311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3282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De politiska riskerna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v-SE" sz="5000" dirty="0" smtClean="0"/>
              <a:t>Åtstramningspolitiken i krisländerna fungerar rent </a:t>
            </a:r>
            <a:r>
              <a:rPr lang="sv-SE" sz="5000" i="1" dirty="0" smtClean="0"/>
              <a:t>tekniskt </a:t>
            </a:r>
            <a:r>
              <a:rPr lang="sv-SE" sz="5000" dirty="0" smtClean="0"/>
              <a:t>om den understöds av mer expansiv politik i kärnländerna</a:t>
            </a:r>
          </a:p>
          <a:p>
            <a:r>
              <a:rPr lang="sv-SE" sz="5000" dirty="0" smtClean="0"/>
              <a:t>Men åtstramningarna fungerar inte </a:t>
            </a:r>
            <a:r>
              <a:rPr lang="sv-SE" sz="5000" i="1" dirty="0" smtClean="0"/>
              <a:t>politiskt</a:t>
            </a:r>
          </a:p>
          <a:p>
            <a:pPr>
              <a:buNone/>
            </a:pPr>
            <a:r>
              <a:rPr lang="sv-SE" sz="5000" i="1" dirty="0" smtClean="0"/>
              <a:t>      </a:t>
            </a:r>
            <a:r>
              <a:rPr lang="sv-SE" sz="5000" dirty="0" smtClean="0"/>
              <a:t>- mycket stora uppoffringar</a:t>
            </a:r>
          </a:p>
          <a:p>
            <a:pPr>
              <a:buNone/>
            </a:pPr>
            <a:r>
              <a:rPr lang="sv-SE" sz="5000" dirty="0" smtClean="0"/>
              <a:t>      - politiken sannolikt inte genomförbar på sikt</a:t>
            </a:r>
          </a:p>
          <a:p>
            <a:r>
              <a:rPr lang="sv-SE" sz="5000" dirty="0" smtClean="0"/>
              <a:t>Sannolikt lyckas flera krisländer inte sanera sina offentliga finanser</a:t>
            </a:r>
          </a:p>
          <a:p>
            <a:pPr>
              <a:buNone/>
            </a:pPr>
            <a:r>
              <a:rPr lang="sv-SE" sz="5000" dirty="0" smtClean="0"/>
              <a:t>       - förmodligen utökade krisstöd</a:t>
            </a:r>
          </a:p>
          <a:p>
            <a:pPr>
              <a:buNone/>
            </a:pPr>
            <a:r>
              <a:rPr lang="sv-SE" sz="5000" dirty="0" smtClean="0"/>
              <a:t>       - drivkrafterna för budgetsaneringar försvagas</a:t>
            </a:r>
          </a:p>
          <a:p>
            <a:pPr>
              <a:buNone/>
            </a:pPr>
            <a:r>
              <a:rPr lang="sv-SE" sz="5000" dirty="0" smtClean="0"/>
              <a:t>       - till slut kommer stöden att klippas av och kärnländerna tvingas realisera </a:t>
            </a:r>
          </a:p>
          <a:p>
            <a:pPr>
              <a:buNone/>
            </a:pPr>
            <a:r>
              <a:rPr lang="sv-SE" sz="5000" dirty="0" smtClean="0"/>
              <a:t>          stora kapitalförluster</a:t>
            </a:r>
          </a:p>
          <a:p>
            <a:pPr>
              <a:buNone/>
            </a:pPr>
            <a:r>
              <a:rPr lang="sv-SE" sz="5000" dirty="0" smtClean="0"/>
              <a:t>       - då kan europrojektet haverera i båda ändarna</a:t>
            </a:r>
          </a:p>
          <a:p>
            <a:pPr>
              <a:buNone/>
            </a:pPr>
            <a:r>
              <a:rPr lang="sv-SE" sz="5000" dirty="0" smtClean="0"/>
              <a:t>       - krisländer kan överge euron för att finansiera sina utgifter via sedelpressarna </a:t>
            </a:r>
          </a:p>
          <a:p>
            <a:pPr>
              <a:buNone/>
            </a:pPr>
            <a:r>
              <a:rPr lang="sv-SE" sz="5000" dirty="0" smtClean="0"/>
              <a:t>       - politiska revolter mot euron i kärnländerna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       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32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8729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b="1" dirty="0"/>
              <a:t>Figur 3 Arbetslöshet, procent av arbetskraften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7107683"/>
              </p:ext>
            </p:extLst>
          </p:nvPr>
        </p:nvGraphicFramePr>
        <p:xfrm>
          <a:off x="467544" y="141277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85359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Krisen har lett till stora förändringar av euroområdets ekonomisk-politiska regelsystem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58204" cy="525779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dirty="0" smtClean="0"/>
          </a:p>
          <a:p>
            <a:r>
              <a:rPr lang="sv-SE" dirty="0" smtClean="0"/>
              <a:t>De </a:t>
            </a:r>
            <a:r>
              <a:rPr lang="sv-SE" dirty="0" smtClean="0"/>
              <a:t>finanspolitiska reglerna</a:t>
            </a:r>
          </a:p>
          <a:p>
            <a:r>
              <a:rPr lang="sv-SE" dirty="0" smtClean="0"/>
              <a:t>Bredare makroekonomisk övervakning</a:t>
            </a:r>
          </a:p>
          <a:p>
            <a:r>
              <a:rPr lang="sv-SE" dirty="0" smtClean="0"/>
              <a:t>Samordningen mellan nationell och europeisk beslutsnivå</a:t>
            </a:r>
          </a:p>
          <a:p>
            <a:r>
              <a:rPr lang="sv-SE" dirty="0" smtClean="0"/>
              <a:t>De nationella ramverken</a:t>
            </a:r>
          </a:p>
          <a:p>
            <a:r>
              <a:rPr lang="sv-SE" dirty="0" smtClean="0"/>
              <a:t>Bankunion</a:t>
            </a:r>
            <a:endParaRPr lang="sv-S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Svag efterlevnad av de finanspolitiska reglerna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Högst 3 % av BNP i budgetunderskott</a:t>
            </a:r>
          </a:p>
          <a:p>
            <a:r>
              <a:rPr lang="sv-SE" dirty="0" smtClean="0"/>
              <a:t>Skuldkvot på 60 % av BNP och är den högre ska den minska ”i tillfredsställande takt”</a:t>
            </a:r>
          </a:p>
          <a:p>
            <a:r>
              <a:rPr lang="sv-SE" dirty="0" smtClean="0"/>
              <a:t>Brott mot underskottsregeln skulle medföra sanktioner</a:t>
            </a:r>
          </a:p>
          <a:p>
            <a:pPr>
              <a:buNone/>
            </a:pPr>
            <a:r>
              <a:rPr lang="sv-SE" dirty="0" smtClean="0"/>
              <a:t>    - icke räntebärande depositioner eller böter </a:t>
            </a:r>
          </a:p>
          <a:p>
            <a:pPr>
              <a:buNone/>
            </a:pPr>
            <a:r>
              <a:rPr lang="sv-SE" dirty="0" smtClean="0"/>
              <a:t>      på upp till 0,5 procent av BNP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9847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De finanspolitiska reglerna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Möjligheter till mindre och tidigare sanktioner</a:t>
            </a:r>
          </a:p>
          <a:p>
            <a:r>
              <a:rPr lang="sv-SE" dirty="0" smtClean="0"/>
              <a:t>Mer betoning av skuldkriteriet</a:t>
            </a:r>
          </a:p>
          <a:p>
            <a:r>
              <a:rPr lang="sv-SE" dirty="0" smtClean="0"/>
              <a:t>Ökade krav på redovisningen av de offentliga finanserna</a:t>
            </a:r>
          </a:p>
          <a:p>
            <a:r>
              <a:rPr lang="sv-SE" dirty="0" smtClean="0"/>
              <a:t>Omvänd kvalificerad majoritet i </a:t>
            </a:r>
            <a:r>
              <a:rPr lang="sv-SE" i="1" dirty="0" smtClean="0"/>
              <a:t>Förfarandet vid alltför stora underskott</a:t>
            </a:r>
          </a:p>
          <a:p>
            <a:r>
              <a:rPr lang="sv-SE" dirty="0" smtClean="0"/>
              <a:t>Tveksamt vad detta betyder</a:t>
            </a:r>
          </a:p>
          <a:p>
            <a:pPr>
              <a:buNone/>
            </a:pPr>
            <a:r>
              <a:rPr lang="sv-SE" dirty="0" smtClean="0"/>
              <a:t>     - svag legitimitet för böter om ett land har underskott</a:t>
            </a:r>
          </a:p>
          <a:p>
            <a:pPr>
              <a:buNone/>
            </a:pPr>
            <a:r>
              <a:rPr lang="sv-SE" dirty="0" smtClean="0"/>
              <a:t>     - upprepat spel med incitament för mild behandling</a:t>
            </a:r>
            <a:endParaRPr lang="sv-S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Bredare makroekonomisk övervakning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Bra i princip med större fokus på överhettningar (jfr Irland och Spanien)</a:t>
            </a:r>
          </a:p>
          <a:p>
            <a:r>
              <a:rPr lang="sv-SE" dirty="0" smtClean="0"/>
              <a:t>Men hur mycket ”tänder” får denna övervakning?</a:t>
            </a:r>
          </a:p>
          <a:p>
            <a:r>
              <a:rPr lang="sv-SE" dirty="0" smtClean="0"/>
              <a:t>Bedömningen blir alltid mycket skönsmässig</a:t>
            </a:r>
          </a:p>
          <a:p>
            <a:r>
              <a:rPr lang="sv-SE" dirty="0" smtClean="0"/>
              <a:t>Bra att Tysklands stora bytesbalansöverskott nu ifrågasätts</a:t>
            </a:r>
            <a:endParaRPr lang="sv-SE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Samordningen mellan nationell och europeisk </a:t>
            </a:r>
            <a:r>
              <a:rPr lang="sv-SE" dirty="0" smtClean="0">
                <a:solidFill>
                  <a:srgbClr val="002060"/>
                </a:solidFill>
              </a:rPr>
              <a:t>beslutsnivå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Den europeiska terminen</a:t>
            </a:r>
          </a:p>
          <a:p>
            <a:r>
              <a:rPr lang="sv-SE" dirty="0" smtClean="0"/>
              <a:t>Kommissionen ska förhandsgranska de nationella budgetarna innan de antas i de nationella parlamenten</a:t>
            </a:r>
          </a:p>
          <a:p>
            <a:r>
              <a:rPr lang="sv-SE" dirty="0" smtClean="0"/>
              <a:t>Men inga tvingande krav</a:t>
            </a:r>
            <a:endParaRPr lang="sv-SE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De nationella ramverken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Krav på flerårsperspektiv och heltäckande nationella budgeter</a:t>
            </a:r>
          </a:p>
          <a:p>
            <a:r>
              <a:rPr lang="sv-SE" dirty="0" smtClean="0"/>
              <a:t>Krav på nationella regler om budgetbalans</a:t>
            </a:r>
          </a:p>
          <a:p>
            <a:r>
              <a:rPr lang="sv-SE" dirty="0" smtClean="0"/>
              <a:t>Nationella automatiska korrigeringsmekanismer</a:t>
            </a:r>
          </a:p>
          <a:p>
            <a:r>
              <a:rPr lang="sv-SE" dirty="0" smtClean="0"/>
              <a:t>De offentliga finanserna ska övervakas av nationella oberoende finanspolitiska institutioner (typ Finanspolitiska rådet)</a:t>
            </a:r>
          </a:p>
          <a:p>
            <a:r>
              <a:rPr lang="sv-SE" dirty="0" smtClean="0"/>
              <a:t>Budgetarna ska baseras på oberoende prognoser eller prognoser som godkänns av oberoende institution</a:t>
            </a:r>
          </a:p>
          <a:p>
            <a:r>
              <a:rPr lang="sv-SE" dirty="0" smtClean="0"/>
              <a:t>Det här är kanske de viktigaste finanspolitiska reformerna</a:t>
            </a:r>
          </a:p>
          <a:p>
            <a:pPr>
              <a:buNone/>
            </a:pPr>
            <a:r>
              <a:rPr lang="sv-SE" dirty="0" smtClean="0"/>
              <a:t>      - ekonomisk-politisk debatt är fortfarande </a:t>
            </a:r>
            <a:r>
              <a:rPr lang="sv-SE" i="1" dirty="0" smtClean="0"/>
              <a:t>nationell</a:t>
            </a:r>
            <a:endParaRPr lang="sv-SE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Bankunionen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Än så länge bara överenskommelse om gemensam europeisk finansiell tillsyn (ECB)</a:t>
            </a:r>
          </a:p>
          <a:p>
            <a:pPr>
              <a:buNone/>
            </a:pPr>
            <a:r>
              <a:rPr lang="sv-SE" dirty="0" smtClean="0"/>
              <a:t>      - nationella tillsynsmyndigheter kan vara för slappa </a:t>
            </a:r>
          </a:p>
          <a:p>
            <a:r>
              <a:rPr lang="sv-SE" dirty="0" smtClean="0"/>
              <a:t> En bankunion med en europeisk </a:t>
            </a:r>
            <a:r>
              <a:rPr lang="sv-SE" i="1" dirty="0" smtClean="0"/>
              <a:t>backstop </a:t>
            </a:r>
            <a:r>
              <a:rPr lang="sv-SE" dirty="0" smtClean="0"/>
              <a:t>skulle kunna möjliggöra nedskrivningar av statsskulderna i krisländer</a:t>
            </a:r>
          </a:p>
          <a:p>
            <a:r>
              <a:rPr lang="sv-SE" dirty="0" smtClean="0"/>
              <a:t>Mekanism för att hantera fallerande banker i sådana situationer</a:t>
            </a:r>
          </a:p>
          <a:p>
            <a:r>
              <a:rPr lang="sv-SE" dirty="0" smtClean="0"/>
              <a:t>Ett land i statsfinansiell kris skulle snabbare kunna ta sig ur den</a:t>
            </a:r>
          </a:p>
          <a:p>
            <a:r>
              <a:rPr lang="sv-SE" dirty="0" smtClean="0"/>
              <a:t>Långivarna skulle bli mer försiktiga</a:t>
            </a:r>
          </a:p>
          <a:p>
            <a:pPr>
              <a:buNone/>
            </a:pPr>
            <a:r>
              <a:rPr lang="sv-SE" dirty="0" smtClean="0"/>
              <a:t>    - tidigare och tydligare marknadssignaler</a:t>
            </a:r>
          </a:p>
          <a:p>
            <a:r>
              <a:rPr lang="sv-SE" dirty="0" smtClean="0"/>
              <a:t>Kapitaltäckningskrav mot statspappersinnehav</a:t>
            </a:r>
          </a:p>
          <a:p>
            <a:r>
              <a:rPr lang="sv-SE" dirty="0" smtClean="0"/>
              <a:t>Ta bort undantaget för statspapper om att en banks exponering mot en enskild låntagare får uppgå till högst 25 procent av det egna kapitalet </a:t>
            </a:r>
            <a:endParaRPr lang="sv-S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Slutsatser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Åtstramningspolitiken i krisländerna fungerar </a:t>
            </a:r>
            <a:r>
              <a:rPr lang="sv-SE" i="1" dirty="0" smtClean="0"/>
              <a:t>tekniskt</a:t>
            </a:r>
            <a:r>
              <a:rPr lang="sv-SE" dirty="0" smtClean="0"/>
              <a:t> om den understöds av en mer expansiv politik i kärnländerna</a:t>
            </a:r>
          </a:p>
          <a:p>
            <a:r>
              <a:rPr lang="sv-SE" dirty="0" smtClean="0"/>
              <a:t>Men uppoffringarna för medborgarna är alltför stora</a:t>
            </a:r>
          </a:p>
          <a:p>
            <a:r>
              <a:rPr lang="sv-SE" dirty="0" smtClean="0"/>
              <a:t>De innebär att politiken sannolikt inte kommer att fullföljas</a:t>
            </a:r>
          </a:p>
          <a:p>
            <a:r>
              <a:rPr lang="sv-SE" dirty="0" smtClean="0"/>
              <a:t>På kort sikt förmodligen utökade stöd</a:t>
            </a:r>
          </a:p>
          <a:p>
            <a:r>
              <a:rPr lang="sv-SE" dirty="0" smtClean="0"/>
              <a:t>Men på lång sikt kommer stödpolitiken förmodligen att avbrytas</a:t>
            </a:r>
          </a:p>
          <a:p>
            <a:pPr>
              <a:buNone/>
            </a:pPr>
            <a:r>
              <a:rPr lang="sv-SE" dirty="0" smtClean="0"/>
              <a:t>     - stor risk för statsbankrutter i krisländerna och att de</a:t>
            </a:r>
          </a:p>
          <a:p>
            <a:pPr>
              <a:buNone/>
            </a:pPr>
            <a:r>
              <a:rPr lang="sv-SE" dirty="0" smtClean="0"/>
              <a:t>       lämnar eurosamarbetet</a:t>
            </a:r>
          </a:p>
          <a:p>
            <a:pPr>
              <a:buNone/>
            </a:pPr>
            <a:r>
              <a:rPr lang="sv-SE" dirty="0" smtClean="0"/>
              <a:t>     - samtidigt stor risk för politisk revolt mot euron i </a:t>
            </a:r>
          </a:p>
          <a:p>
            <a:pPr>
              <a:buNone/>
            </a:pPr>
            <a:r>
              <a:rPr lang="sv-SE" dirty="0" smtClean="0"/>
              <a:t>       kärnländerna som kan bilda en mindre valutaunion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Flera kriser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Statsskuldkris</a:t>
            </a:r>
          </a:p>
          <a:p>
            <a:r>
              <a:rPr lang="sv-SE" dirty="0" smtClean="0"/>
              <a:t>Bankkris</a:t>
            </a:r>
          </a:p>
          <a:p>
            <a:r>
              <a:rPr lang="sv-SE" dirty="0" smtClean="0"/>
              <a:t>Tillväxtkris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Slutsatser fortsättning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Omedelbara nedskrivningar av statsskulderna bör göras i flera krisländer</a:t>
            </a:r>
          </a:p>
          <a:p>
            <a:pPr>
              <a:buNone/>
            </a:pPr>
            <a:r>
              <a:rPr lang="sv-SE" dirty="0" smtClean="0"/>
              <a:t>      - stora kapitalförluster för räddningsfonderna och ECB men</a:t>
            </a:r>
          </a:p>
          <a:p>
            <a:pPr>
              <a:buNone/>
            </a:pPr>
            <a:r>
              <a:rPr lang="sv-SE" dirty="0" smtClean="0"/>
              <a:t>        mindre än om nedskrivningarna skjuts upp</a:t>
            </a:r>
          </a:p>
          <a:p>
            <a:r>
              <a:rPr lang="sv-SE" dirty="0" smtClean="0"/>
              <a:t>Behov av rekapitalisering av krisländernas banker på europeisk nivå</a:t>
            </a:r>
          </a:p>
          <a:p>
            <a:r>
              <a:rPr lang="sv-SE" dirty="0" smtClean="0"/>
              <a:t>Viktigt återupprätta </a:t>
            </a:r>
            <a:r>
              <a:rPr lang="sv-SE" i="1" dirty="0" smtClean="0"/>
              <a:t>icke-undsättningsklausulen</a:t>
            </a:r>
          </a:p>
          <a:p>
            <a:pPr>
              <a:buNone/>
            </a:pPr>
            <a:r>
              <a:rPr lang="sv-SE" dirty="0" smtClean="0"/>
              <a:t>     - förbud för EU-organ och andra EU-länder att ta över </a:t>
            </a:r>
          </a:p>
          <a:p>
            <a:pPr>
              <a:buNone/>
            </a:pPr>
            <a:r>
              <a:rPr lang="sv-SE" dirty="0" smtClean="0"/>
              <a:t>        betalningsansvaret för ett enskilt lands statsskuld</a:t>
            </a:r>
          </a:p>
          <a:p>
            <a:r>
              <a:rPr lang="sv-SE" dirty="0" smtClean="0"/>
              <a:t>Det kräver en bankunion med ett system för att hantera bankkriser</a:t>
            </a:r>
          </a:p>
          <a:p>
            <a:r>
              <a:rPr lang="sv-SE" dirty="0" smtClean="0"/>
              <a:t>ESMs uppgift bör vara stöd till banker i krislägen och inte stöd till stater</a:t>
            </a:r>
          </a:p>
          <a:p>
            <a:r>
              <a:rPr lang="sv-SE" dirty="0" smtClean="0"/>
              <a:t>Troligt att stora förluster i banksystemet kommer att upptäckas i ECBs förestående granskning</a:t>
            </a:r>
          </a:p>
          <a:p>
            <a:r>
              <a:rPr lang="sv-SE" dirty="0" smtClean="0"/>
              <a:t>Det kan komma att ställa frågan om ytterligare europeiska stödinsatser på sin </a:t>
            </a:r>
            <a:r>
              <a:rPr lang="sv-SE" dirty="0" smtClean="0"/>
              <a:t>spets</a:t>
            </a:r>
          </a:p>
          <a:p>
            <a:r>
              <a:rPr lang="sv-SE" dirty="0" smtClean="0"/>
              <a:t>Eurokrisen är långt ifrån över</a:t>
            </a:r>
          </a:p>
          <a:p>
            <a:r>
              <a:rPr lang="sv-SE" smtClean="0"/>
              <a:t>Marknaderna är lugnare nu men de har haft fel förr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527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Kriserna är sammanflätade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Bankkriserna har bidragit till statsskuldkriser när staterna räddat banker</a:t>
            </a:r>
          </a:p>
          <a:p>
            <a:pPr>
              <a:buNone/>
            </a:pPr>
            <a:r>
              <a:rPr lang="sv-SE" dirty="0" smtClean="0"/>
              <a:t>    - Irland</a:t>
            </a:r>
          </a:p>
          <a:p>
            <a:r>
              <a:rPr lang="sv-SE" dirty="0" smtClean="0"/>
              <a:t>Statsskuldkriserna har bidragit till bankkriser när värdet på bankernas statspapper sjunkit</a:t>
            </a:r>
          </a:p>
          <a:p>
            <a:pPr>
              <a:buNone/>
            </a:pPr>
            <a:r>
              <a:rPr lang="sv-SE" dirty="0" smtClean="0"/>
              <a:t>    - Grekland</a:t>
            </a:r>
          </a:p>
          <a:p>
            <a:pPr>
              <a:buNone/>
            </a:pPr>
            <a:r>
              <a:rPr lang="sv-SE" dirty="0" smtClean="0"/>
              <a:t>    - Cypern</a:t>
            </a:r>
          </a:p>
          <a:p>
            <a:r>
              <a:rPr lang="sv-SE" dirty="0" smtClean="0"/>
              <a:t>Tillväxtkriser har skapat statsskuldkriser när skatteintäkterna sjunkit</a:t>
            </a:r>
          </a:p>
          <a:p>
            <a:pPr>
              <a:buNone/>
            </a:pPr>
            <a:r>
              <a:rPr lang="sv-SE" dirty="0" smtClean="0"/>
              <a:t>     - Spanien</a:t>
            </a:r>
          </a:p>
          <a:p>
            <a:r>
              <a:rPr lang="sv-SE" dirty="0" smtClean="0"/>
              <a:t>Statsskuldkriserna har tvingat fram åtstramningar som lett till tillväxtkriser i alla krisländerna</a:t>
            </a:r>
          </a:p>
          <a:p>
            <a:r>
              <a:rPr lang="sv-SE" dirty="0" smtClean="0"/>
              <a:t>Bankkriserna har lett till minskad kreditgivning som bidragit till </a:t>
            </a:r>
            <a:r>
              <a:rPr lang="sv-SE" dirty="0" smtClean="0"/>
              <a:t>tillväxtkriserna</a:t>
            </a:r>
            <a:endParaRPr lang="sv-SE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Varför uppstod eurokrisen?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Risk för asymmetriska (landspecifika) makroekonomiska störningar i en valutaunion</a:t>
            </a:r>
          </a:p>
          <a:p>
            <a:pPr>
              <a:buNone/>
            </a:pPr>
            <a:r>
              <a:rPr lang="sv-SE" dirty="0" smtClean="0"/>
              <a:t>    - kan inte hanteras av gemensam penning-</a:t>
            </a:r>
          </a:p>
          <a:p>
            <a:pPr>
              <a:buNone/>
            </a:pPr>
            <a:r>
              <a:rPr lang="sv-SE" dirty="0" smtClean="0"/>
              <a:t>      politik</a:t>
            </a:r>
          </a:p>
          <a:p>
            <a:r>
              <a:rPr lang="sv-SE" dirty="0" smtClean="0"/>
              <a:t>Gigantisk asymmetrisk störning till följd av kraftigt räntefall i periferiländerna</a:t>
            </a:r>
          </a:p>
          <a:p>
            <a:r>
              <a:rPr lang="sv-SE" dirty="0" smtClean="0"/>
              <a:t>Drivkrafter för </a:t>
            </a:r>
            <a:r>
              <a:rPr lang="sv-SE" b="1" dirty="0" smtClean="0"/>
              <a:t>överbelåning</a:t>
            </a:r>
          </a:p>
          <a:p>
            <a:pPr>
              <a:buNone/>
            </a:pPr>
            <a:r>
              <a:rPr lang="sv-SE" b="1" dirty="0" smtClean="0"/>
              <a:t>    </a:t>
            </a:r>
            <a:r>
              <a:rPr lang="sv-SE" dirty="0" smtClean="0"/>
              <a:t>- offentlig sektor Grekland och Portugal</a:t>
            </a:r>
          </a:p>
          <a:p>
            <a:pPr>
              <a:buNone/>
            </a:pPr>
            <a:r>
              <a:rPr lang="sv-SE" dirty="0" smtClean="0"/>
              <a:t>    - privat sektor Irland och Spanien</a:t>
            </a:r>
          </a:p>
          <a:p>
            <a:r>
              <a:rPr lang="sv-SE" dirty="0" smtClean="0"/>
              <a:t>Italien startade med historiskt hög statsskuld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9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375"/>
            <a:ext cx="8496944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516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448</TotalTime>
  <Words>1502</Words>
  <Application>Microsoft Office PowerPoint</Application>
  <PresentationFormat>On-screen Show (4:3)</PresentationFormat>
  <Paragraphs>230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Euron och eurokrisen</vt:lpstr>
      <vt:lpstr>Statsskuldkriser</vt:lpstr>
      <vt:lpstr>Slide 3</vt:lpstr>
      <vt:lpstr>Slide 4</vt:lpstr>
      <vt:lpstr>Flera kriser</vt:lpstr>
      <vt:lpstr>Slide 6</vt:lpstr>
      <vt:lpstr>Kriserna är sammanflätade</vt:lpstr>
      <vt:lpstr>Varför uppstod eurokrisen?</vt:lpstr>
      <vt:lpstr>Slide 9</vt:lpstr>
      <vt:lpstr>Slide 10</vt:lpstr>
      <vt:lpstr>Överhettningar i periferiländerna</vt:lpstr>
      <vt:lpstr>Slide 12</vt:lpstr>
      <vt:lpstr>Slide 13</vt:lpstr>
      <vt:lpstr>Eurokrisen</vt:lpstr>
      <vt:lpstr>Statsskulddynamiken</vt:lpstr>
      <vt:lpstr>Stödlån från EUs räddningsfonder</vt:lpstr>
      <vt:lpstr>Slide 17</vt:lpstr>
      <vt:lpstr>Tioåriga statsobligationsräntor</vt:lpstr>
      <vt:lpstr>Två frågor</vt:lpstr>
      <vt:lpstr>Hanteringen av den pågående krisen</vt:lpstr>
      <vt:lpstr>Kritiken av åtstramningspolitiken</vt:lpstr>
      <vt:lpstr>Statsskulddynamiken</vt:lpstr>
      <vt:lpstr>Åtstramning och budgetunderskott</vt:lpstr>
      <vt:lpstr>Figur 4 Förändring av den offentliga sektorns primära finansiella sparande 2010-2012, procent av BNP  </vt:lpstr>
      <vt:lpstr>Åtstramning och skuldkvot</vt:lpstr>
      <vt:lpstr> Figur 1 Den konsoliderade offentliga sektorns bruttoskuld, procent av BNP. </vt:lpstr>
      <vt:lpstr>Åtstramningspolitikens tekniska effekter</vt:lpstr>
      <vt:lpstr>Åtstramningar och jämviktsproduktion</vt:lpstr>
      <vt:lpstr>Svårt genomföra reala deprecieringar med gemensam valuta</vt:lpstr>
      <vt:lpstr>Figur 5 Arbetslöshet och relativa kostnader i euroområdets krisländer idag och i Sverige under 1990-talskrisen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De politiska riskerna</vt:lpstr>
      <vt:lpstr>Figur 3 Arbetslöshet, procent av arbetskraften </vt:lpstr>
      <vt:lpstr>Krisen har lett till stora förändringar av euroområdets ekonomisk-politiska regelsystem</vt:lpstr>
      <vt:lpstr>Svag efterlevnad av de finanspolitiska reglerna</vt:lpstr>
      <vt:lpstr>Slide 43</vt:lpstr>
      <vt:lpstr>De finanspolitiska reglerna</vt:lpstr>
      <vt:lpstr>Bredare makroekonomisk övervakning</vt:lpstr>
      <vt:lpstr>Samordningen mellan nationell och europeisk beslutsnivå</vt:lpstr>
      <vt:lpstr>De nationella ramverken</vt:lpstr>
      <vt:lpstr>Bankunionen</vt:lpstr>
      <vt:lpstr>Slutsatser</vt:lpstr>
      <vt:lpstr>Slutsatser fortsättning</vt:lpstr>
    </vt:vector>
  </TitlesOfParts>
  <Company>Stockholm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 1 Den konsoliderade offentliga sektorns bruttoskuld, procent av BNP</dc:title>
  <dc:creator>kfrib</dc:creator>
  <cp:lastModifiedBy>calmf</cp:lastModifiedBy>
  <cp:revision>63</cp:revision>
  <dcterms:created xsi:type="dcterms:W3CDTF">2013-09-13T07:31:07Z</dcterms:created>
  <dcterms:modified xsi:type="dcterms:W3CDTF">2013-11-19T11:39:33Z</dcterms:modified>
</cp:coreProperties>
</file>