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74" r:id="rId2"/>
    <p:sldId id="276" r:id="rId3"/>
    <p:sldId id="275" r:id="rId4"/>
    <p:sldId id="258" r:id="rId5"/>
    <p:sldId id="260" r:id="rId6"/>
    <p:sldId id="261" r:id="rId7"/>
    <p:sldId id="277" r:id="rId8"/>
    <p:sldId id="278" r:id="rId9"/>
    <p:sldId id="279" r:id="rId10"/>
    <p:sldId id="281" r:id="rId11"/>
    <p:sldId id="282" r:id="rId12"/>
    <p:sldId id="283" r:id="rId13"/>
    <p:sldId id="262" r:id="rId14"/>
    <p:sldId id="264" r:id="rId15"/>
    <p:sldId id="284" r:id="rId16"/>
    <p:sldId id="285" r:id="rId17"/>
    <p:sldId id="266" r:id="rId18"/>
    <p:sldId id="286" r:id="rId19"/>
    <p:sldId id="267" r:id="rId20"/>
    <p:sldId id="268" r:id="rId21"/>
    <p:sldId id="287" r:id="rId22"/>
    <p:sldId id="269" r:id="rId23"/>
    <p:sldId id="271" r:id="rId24"/>
    <p:sldId id="289" r:id="rId25"/>
    <p:sldId id="290" r:id="rId26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E10AAC-90B8-430C-B36B-821EA253CF06}" type="datetimeFigureOut">
              <a:rPr lang="sv-SE" smtClean="0"/>
              <a:t>2014-06-13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F19989-21BA-4324-AED3-284936CBC43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64365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F19989-21BA-4324-AED3-284936CBC433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48863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E6BCB-0A8F-4C5B-8F5C-C3C616A41621}" type="datetimeFigureOut">
              <a:rPr lang="sv-SE" smtClean="0"/>
              <a:t>2014-06-13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27F6-8D5E-4231-9709-1542940BB01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33876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E6BCB-0A8F-4C5B-8F5C-C3C616A41621}" type="datetimeFigureOut">
              <a:rPr lang="sv-SE" smtClean="0"/>
              <a:t>2014-06-13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27F6-8D5E-4231-9709-1542940BB01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57487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E6BCB-0A8F-4C5B-8F5C-C3C616A41621}" type="datetimeFigureOut">
              <a:rPr lang="sv-SE" smtClean="0"/>
              <a:t>2014-06-13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27F6-8D5E-4231-9709-1542940BB01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86945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E6BCB-0A8F-4C5B-8F5C-C3C616A41621}" type="datetimeFigureOut">
              <a:rPr lang="sv-SE" smtClean="0"/>
              <a:t>2014-06-13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27F6-8D5E-4231-9709-1542940BB01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026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E6BCB-0A8F-4C5B-8F5C-C3C616A41621}" type="datetimeFigureOut">
              <a:rPr lang="sv-SE" smtClean="0"/>
              <a:t>2014-06-13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27F6-8D5E-4231-9709-1542940BB01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62784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E6BCB-0A8F-4C5B-8F5C-C3C616A41621}" type="datetimeFigureOut">
              <a:rPr lang="sv-SE" smtClean="0"/>
              <a:t>2014-06-13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27F6-8D5E-4231-9709-1542940BB01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93362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E6BCB-0A8F-4C5B-8F5C-C3C616A41621}" type="datetimeFigureOut">
              <a:rPr lang="sv-SE" smtClean="0"/>
              <a:t>2014-06-13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27F6-8D5E-4231-9709-1542940BB01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9955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E6BCB-0A8F-4C5B-8F5C-C3C616A41621}" type="datetimeFigureOut">
              <a:rPr lang="sv-SE" smtClean="0"/>
              <a:t>2014-06-13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27F6-8D5E-4231-9709-1542940BB01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45292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E6BCB-0A8F-4C5B-8F5C-C3C616A41621}" type="datetimeFigureOut">
              <a:rPr lang="sv-SE" smtClean="0"/>
              <a:t>2014-06-13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27F6-8D5E-4231-9709-1542940BB01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78069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E6BCB-0A8F-4C5B-8F5C-C3C616A41621}" type="datetimeFigureOut">
              <a:rPr lang="sv-SE" smtClean="0"/>
              <a:t>2014-06-13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27F6-8D5E-4231-9709-1542940BB01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99003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E6BCB-0A8F-4C5B-8F5C-C3C616A41621}" type="datetimeFigureOut">
              <a:rPr lang="sv-SE" smtClean="0"/>
              <a:t>2014-06-13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27F6-8D5E-4231-9709-1542940BB01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8473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E6BCB-0A8F-4C5B-8F5C-C3C616A41621}" type="datetimeFigureOut">
              <a:rPr lang="sv-SE" smtClean="0"/>
              <a:t>2014-06-13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627F6-8D5E-4231-9709-1542940BB01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5731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Svenskt Näringslivs  reformagenda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tx1"/>
                </a:solidFill>
              </a:rPr>
              <a:t>Lars Calmfors</a:t>
            </a:r>
          </a:p>
          <a:p>
            <a:r>
              <a:rPr lang="sv-SE" dirty="0" smtClean="0">
                <a:solidFill>
                  <a:schemeClr val="tx1"/>
                </a:solidFill>
              </a:rPr>
              <a:t>16 juni 2014</a:t>
            </a:r>
            <a:endParaRPr lang="sv-S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0597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Tidigare reformer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sv-SE" dirty="0"/>
              <a:t>Avregleringar och </a:t>
            </a:r>
            <a:r>
              <a:rPr lang="sv-SE" dirty="0" smtClean="0"/>
              <a:t>privatiseringar</a:t>
            </a:r>
            <a:endParaRPr lang="sv-SE" dirty="0"/>
          </a:p>
          <a:p>
            <a:pPr lvl="0"/>
            <a:r>
              <a:rPr lang="sv-SE" dirty="0"/>
              <a:t>Den stora skattereformen </a:t>
            </a:r>
            <a:endParaRPr lang="sv-SE" dirty="0" smtClean="0"/>
          </a:p>
          <a:p>
            <a:pPr lvl="0"/>
            <a:r>
              <a:rPr lang="sv-SE" dirty="0" smtClean="0"/>
              <a:t>Pensionsreformen</a:t>
            </a:r>
            <a:endParaRPr lang="sv-SE" dirty="0"/>
          </a:p>
          <a:p>
            <a:pPr lvl="0"/>
            <a:r>
              <a:rPr lang="sv-SE" dirty="0"/>
              <a:t>Självständig Riksbank</a:t>
            </a:r>
          </a:p>
          <a:p>
            <a:pPr lvl="0"/>
            <a:r>
              <a:rPr lang="sv-SE" dirty="0"/>
              <a:t>Nytt finanspolitiskt ramverk</a:t>
            </a:r>
          </a:p>
          <a:p>
            <a:pPr lvl="0"/>
            <a:r>
              <a:rPr lang="sv-SE" dirty="0"/>
              <a:t>Förändringar i avtalssystemet </a:t>
            </a:r>
            <a:endParaRPr lang="sv-SE" dirty="0" smtClean="0"/>
          </a:p>
          <a:p>
            <a:pPr lvl="0"/>
            <a:r>
              <a:rPr lang="sv-SE" dirty="0" smtClean="0"/>
              <a:t>Alliansregeringens arbetsmarknadsreformer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047968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Andra </a:t>
            </a:r>
            <a:r>
              <a:rPr lang="sv-SE" dirty="0" smtClean="0">
                <a:solidFill>
                  <a:srgbClr val="002060"/>
                </a:solidFill>
              </a:rPr>
              <a:t>förutsättningar nu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De  ”lägst hängande frukterna” har redan plockats</a:t>
            </a:r>
          </a:p>
          <a:p>
            <a:r>
              <a:rPr lang="sv-SE" dirty="0" smtClean="0"/>
              <a:t>Förutsättningar som saknas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internationella trender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sedan länge genomdiskuterade problem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akut inhemsk ekonomisk kris</a:t>
            </a:r>
          </a:p>
          <a:p>
            <a:r>
              <a:rPr lang="sv-SE" dirty="0" smtClean="0"/>
              <a:t>Skolan kan vara ett undantag</a:t>
            </a:r>
          </a:p>
        </p:txBody>
      </p:sp>
    </p:spTree>
    <p:extLst>
      <p:ext uri="{BB962C8B-B14F-4D97-AF65-F5344CB8AC3E}">
        <p14:creationId xmlns:p14="http://schemas.microsoft.com/office/powerpoint/2010/main" val="8753367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Skatteförslag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Halverad kapitalinkomstskatt</a:t>
            </a:r>
          </a:p>
          <a:p>
            <a:r>
              <a:rPr lang="sv-SE" dirty="0" smtClean="0"/>
              <a:t>Sänkt statlig skatt på arbetsinkomster</a:t>
            </a:r>
          </a:p>
          <a:p>
            <a:r>
              <a:rPr lang="sv-SE" dirty="0" smtClean="0"/>
              <a:t>Tak på de sociala avgifterna</a:t>
            </a:r>
          </a:p>
          <a:p>
            <a:r>
              <a:rPr lang="sv-SE" dirty="0" smtClean="0"/>
              <a:t>Förmånligare villkor för personaloptioner</a:t>
            </a:r>
          </a:p>
          <a:p>
            <a:endParaRPr lang="sv-SE" dirty="0"/>
          </a:p>
          <a:p>
            <a:pPr marL="0" indent="0">
              <a:buNone/>
            </a:pPr>
            <a:r>
              <a:rPr lang="sv-SE" u="sng" dirty="0" smtClean="0"/>
              <a:t>Diskussion  som saknas</a:t>
            </a:r>
          </a:p>
          <a:p>
            <a:r>
              <a:rPr lang="sv-SE" dirty="0" smtClean="0"/>
              <a:t>Finansiering</a:t>
            </a:r>
          </a:p>
          <a:p>
            <a:r>
              <a:rPr lang="sv-SE" dirty="0" err="1" smtClean="0"/>
              <a:t>Fördelningskonflikteer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52081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836712"/>
            <a:ext cx="5264903" cy="4856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78714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60648"/>
            <a:ext cx="4896544" cy="61906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35829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137029"/>
            <a:ext cx="7462648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63945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052736"/>
            <a:ext cx="7662974" cy="4320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53127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59848"/>
            <a:ext cx="4665237" cy="63664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19202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Åtgärder för bättre matchning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Utbyggnad av yrkesutbildningen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</a:t>
            </a:r>
            <a:r>
              <a:rPr lang="sv-SE" dirty="0" err="1" smtClean="0"/>
              <a:t>yrkesvux</a:t>
            </a:r>
            <a:endParaRPr lang="sv-SE" dirty="0" smtClean="0"/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yrkeshögskolan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yrkesinriktad arbetsmarknadsutbildning</a:t>
            </a:r>
          </a:p>
          <a:p>
            <a:r>
              <a:rPr lang="sv-SE" dirty="0" smtClean="0"/>
              <a:t>Aktivitetsstöd  även vid längre utbildningar och högskoleutbildning för arbetslösa?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428479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821224"/>
            <a:ext cx="6568286" cy="4756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0502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Uppläggning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Sveriges ekonomiska situation</a:t>
            </a:r>
          </a:p>
          <a:p>
            <a:r>
              <a:rPr lang="sv-SE" dirty="0" smtClean="0"/>
              <a:t>Presentationen av reformagendan</a:t>
            </a:r>
          </a:p>
          <a:p>
            <a:r>
              <a:rPr lang="sv-SE" dirty="0" smtClean="0"/>
              <a:t>Utsikterna för genomslag</a:t>
            </a:r>
          </a:p>
          <a:p>
            <a:r>
              <a:rPr lang="sv-SE" dirty="0" smtClean="0"/>
              <a:t>Synpunkter på de konkreta förslagen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skattereformer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matchningen på arbetsmarknaden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</a:t>
            </a:r>
            <a:r>
              <a:rPr lang="sv-SE" dirty="0" smtClean="0"/>
              <a:t>övrigt</a:t>
            </a:r>
          </a:p>
          <a:p>
            <a:r>
              <a:rPr lang="sv-SE" dirty="0" smtClean="0"/>
              <a:t>Sammanfattande slutsatser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209714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028316"/>
            <a:ext cx="6492374" cy="44084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02523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Förslag om skolan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Kvalitetspremie för goda resultat</a:t>
            </a:r>
          </a:p>
          <a:p>
            <a:r>
              <a:rPr lang="sv-SE" dirty="0" smtClean="0"/>
              <a:t>Elitutbildningar för lärare</a:t>
            </a:r>
          </a:p>
          <a:p>
            <a:r>
              <a:rPr lang="sv-SE" dirty="0" smtClean="0"/>
              <a:t>Större lönespridning</a:t>
            </a:r>
          </a:p>
          <a:p>
            <a:r>
              <a:rPr lang="sv-SE" dirty="0" smtClean="0"/>
              <a:t>Mer frihet för skolorna</a:t>
            </a:r>
          </a:p>
          <a:p>
            <a:r>
              <a:rPr lang="sv-SE" dirty="0" smtClean="0">
                <a:solidFill>
                  <a:srgbClr val="FF0000"/>
                </a:solidFill>
              </a:rPr>
              <a:t>Generellt lönelyft för lärare</a:t>
            </a:r>
            <a:endParaRPr lang="sv-S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293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556792"/>
            <a:ext cx="5038541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400" b="1" dirty="0" smtClean="0">
                <a:solidFill>
                  <a:srgbClr val="002060"/>
                </a:solidFill>
              </a:rPr>
              <a:t>Skillnader i lön och kunskaper (90/10)</a:t>
            </a:r>
            <a:r>
              <a:rPr lang="sv-SE" b="1" dirty="0" smtClean="0">
                <a:solidFill>
                  <a:srgbClr val="002060"/>
                </a:solidFill>
              </a:rPr>
              <a:t> 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33513" y="6029867"/>
            <a:ext cx="60486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 smtClean="0"/>
              <a:t>Källor: PISA 2014 och Eurostat </a:t>
            </a:r>
            <a:r>
              <a:rPr lang="sv-SE" sz="1200" dirty="0" err="1" smtClean="0"/>
              <a:t>Structure</a:t>
            </a:r>
            <a:r>
              <a:rPr lang="sv-SE" sz="1200" dirty="0" smtClean="0"/>
              <a:t> </a:t>
            </a:r>
            <a:r>
              <a:rPr lang="sv-SE" sz="1200" dirty="0" err="1" smtClean="0"/>
              <a:t>of</a:t>
            </a:r>
            <a:r>
              <a:rPr lang="sv-SE" sz="1200" dirty="0" smtClean="0"/>
              <a:t> </a:t>
            </a:r>
            <a:r>
              <a:rPr lang="sv-SE" sz="1200" dirty="0" err="1" smtClean="0"/>
              <a:t>Earnings</a:t>
            </a:r>
            <a:r>
              <a:rPr lang="sv-SE" sz="1200" dirty="0" smtClean="0"/>
              <a:t> Survey 2010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2819559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9153" y="1101827"/>
            <a:ext cx="6495653" cy="4191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29895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Andra målkonflikter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 smtClean="0"/>
              <a:t>Finansiering småföretag</a:t>
            </a:r>
          </a:p>
          <a:p>
            <a:r>
              <a:rPr lang="sv-SE" dirty="0" smtClean="0"/>
              <a:t>Ersättningsskyldighet vårdgivare och genomförandeplaner i äldreomsorgen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v-SE" dirty="0" smtClean="0"/>
              <a:t>Finansiell stabilitet</a:t>
            </a:r>
          </a:p>
          <a:p>
            <a:r>
              <a:rPr lang="sv-SE" dirty="0" smtClean="0"/>
              <a:t>Regelförenklingar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474580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Sammanfattande slutsatser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v-SE" dirty="0" smtClean="0"/>
              <a:t>Många intressanta  förslag</a:t>
            </a:r>
          </a:p>
          <a:p>
            <a:r>
              <a:rPr lang="sv-SE" dirty="0" smtClean="0"/>
              <a:t>Bättre med mer fokus på de viktigaste  förslagen</a:t>
            </a:r>
          </a:p>
          <a:p>
            <a:r>
              <a:rPr lang="sv-SE" dirty="0" smtClean="0"/>
              <a:t>Behov av mer analys av målkonflikter – särskilt skatteförslag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finansiering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fördelning</a:t>
            </a:r>
          </a:p>
          <a:p>
            <a:r>
              <a:rPr lang="sv-SE" dirty="0" smtClean="0"/>
              <a:t>Politisk motvind skärper kraven på argumentation</a:t>
            </a:r>
          </a:p>
        </p:txBody>
      </p:sp>
    </p:spTree>
    <p:extLst>
      <p:ext uri="{BB962C8B-B14F-4D97-AF65-F5344CB8AC3E}">
        <p14:creationId xmlns:p14="http://schemas.microsoft.com/office/powerpoint/2010/main" val="88320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908720"/>
            <a:ext cx="6716998" cy="475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5824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692696"/>
            <a:ext cx="6391275" cy="536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9303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609517"/>
            <a:ext cx="5022699" cy="5412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0163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33605"/>
            <a:ext cx="4620554" cy="2746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1681" y="3464263"/>
            <a:ext cx="4619198" cy="2716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0998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>
                <a:solidFill>
                  <a:schemeClr val="tx2"/>
                </a:solidFill>
              </a:rPr>
              <a:t>Produktivitetsutvecklingen framöver</a:t>
            </a:r>
            <a:endParaRPr lang="sv-SE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Produktivitetsutvecklingen stannade av redan före krisens utbrott</a:t>
            </a:r>
          </a:p>
          <a:p>
            <a:r>
              <a:rPr lang="sv-SE" dirty="0" smtClean="0"/>
              <a:t>Uteblivna  investeringar under de senaste åren</a:t>
            </a:r>
          </a:p>
          <a:p>
            <a:r>
              <a:rPr lang="sv-SE" dirty="0" smtClean="0"/>
              <a:t>Har de främsta  frukterna  av IKT-revolutionen redan skördats?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61658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Presentationen av reformagendan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Ingen optimal presentation</a:t>
            </a:r>
          </a:p>
          <a:p>
            <a:r>
              <a:rPr lang="sv-SE" dirty="0" smtClean="0"/>
              <a:t>Förslag i sin ursprungliga  form</a:t>
            </a:r>
          </a:p>
          <a:p>
            <a:r>
              <a:rPr lang="sv-SE" dirty="0" smtClean="0"/>
              <a:t>Blandning av stort och smått</a:t>
            </a:r>
          </a:p>
          <a:p>
            <a:r>
              <a:rPr lang="sv-SE" dirty="0" smtClean="0"/>
              <a:t>Större genomslag om mer strukturerad och samlad presentation</a:t>
            </a:r>
          </a:p>
          <a:p>
            <a:r>
              <a:rPr lang="sv-SE" dirty="0" smtClean="0"/>
              <a:t>Mer fokus på de viktigaste förslagen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453910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Möjligheterna till genomslag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Mindre  kontroversiellt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 smtClean="0"/>
              <a:t>Infrastrukturinvesteringar</a:t>
            </a:r>
          </a:p>
          <a:p>
            <a:r>
              <a:rPr lang="sv-SE" dirty="0"/>
              <a:t>R</a:t>
            </a:r>
            <a:r>
              <a:rPr lang="sv-SE" dirty="0" smtClean="0"/>
              <a:t>egelförenklingar </a:t>
            </a:r>
            <a:r>
              <a:rPr lang="sv-SE" dirty="0"/>
              <a:t>för </a:t>
            </a:r>
            <a:r>
              <a:rPr lang="sv-SE" dirty="0" smtClean="0"/>
              <a:t>företagen</a:t>
            </a:r>
          </a:p>
          <a:p>
            <a:r>
              <a:rPr lang="sv-SE" dirty="0" smtClean="0"/>
              <a:t>Förenklade bygglovsprocesser</a:t>
            </a:r>
          </a:p>
          <a:p>
            <a:r>
              <a:rPr lang="sv-SE" dirty="0" smtClean="0"/>
              <a:t>Ansvaret för </a:t>
            </a:r>
            <a:r>
              <a:rPr lang="sv-SE" dirty="0"/>
              <a:t>sanering av förorenade </a:t>
            </a:r>
            <a:r>
              <a:rPr lang="sv-SE" dirty="0" smtClean="0"/>
              <a:t>områden</a:t>
            </a:r>
          </a:p>
          <a:p>
            <a:r>
              <a:rPr lang="sv-SE" dirty="0"/>
              <a:t>F</a:t>
            </a:r>
            <a:r>
              <a:rPr lang="sv-SE" dirty="0" smtClean="0"/>
              <a:t>inansieringssystemet </a:t>
            </a:r>
            <a:r>
              <a:rPr lang="sv-SE" dirty="0"/>
              <a:t>för </a:t>
            </a:r>
            <a:r>
              <a:rPr lang="sv-SE" dirty="0" smtClean="0"/>
              <a:t>högskolan</a:t>
            </a:r>
          </a:p>
          <a:p>
            <a:r>
              <a:rPr lang="sv-SE" dirty="0"/>
              <a:t>S</a:t>
            </a:r>
            <a:r>
              <a:rPr lang="sv-SE" dirty="0" smtClean="0"/>
              <a:t>tärkt yrkesutbildning</a:t>
            </a:r>
          </a:p>
          <a:p>
            <a:r>
              <a:rPr lang="sv-SE" dirty="0" smtClean="0"/>
              <a:t>Höjd  status  för lärarna</a:t>
            </a:r>
          </a:p>
          <a:p>
            <a:r>
              <a:rPr lang="sv-SE" dirty="0" smtClean="0"/>
              <a:t>Förenklade byggregler </a:t>
            </a:r>
            <a:endParaRPr lang="sv-S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v-SE" dirty="0" smtClean="0"/>
              <a:t>Mer kontroversiellt</a:t>
            </a:r>
            <a:endParaRPr lang="sv-SE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sv-SE" dirty="0" smtClean="0"/>
              <a:t>Sänkta kapitalskatter</a:t>
            </a:r>
          </a:p>
          <a:p>
            <a:r>
              <a:rPr lang="sv-SE" dirty="0" smtClean="0"/>
              <a:t>Sänkt statsskatt på  arbetsinkomster </a:t>
            </a:r>
          </a:p>
          <a:p>
            <a:r>
              <a:rPr lang="sv-SE" dirty="0" smtClean="0"/>
              <a:t>Förmånligare </a:t>
            </a:r>
            <a:r>
              <a:rPr lang="sv-SE" dirty="0"/>
              <a:t>villkor för </a:t>
            </a:r>
            <a:r>
              <a:rPr lang="sv-SE" dirty="0" smtClean="0"/>
              <a:t>personaloptioner</a:t>
            </a:r>
          </a:p>
          <a:p>
            <a:r>
              <a:rPr lang="sv-SE" dirty="0"/>
              <a:t>A</a:t>
            </a:r>
            <a:r>
              <a:rPr lang="sv-SE" dirty="0" smtClean="0"/>
              <a:t>vskaffad hyresreglering</a:t>
            </a:r>
          </a:p>
          <a:p>
            <a:r>
              <a:rPr lang="sv-SE" dirty="0" smtClean="0"/>
              <a:t>Ändrad arbetsrätt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359535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325</Words>
  <Application>Microsoft Office PowerPoint</Application>
  <PresentationFormat>On-screen Show (4:3)</PresentationFormat>
  <Paragraphs>89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Svenskt Näringslivs  reformagenda</vt:lpstr>
      <vt:lpstr>Uppläggning</vt:lpstr>
      <vt:lpstr>PowerPoint Presentation</vt:lpstr>
      <vt:lpstr>PowerPoint Presentation</vt:lpstr>
      <vt:lpstr>PowerPoint Presentation</vt:lpstr>
      <vt:lpstr>PowerPoint Presentation</vt:lpstr>
      <vt:lpstr>Produktivitetsutvecklingen framöver</vt:lpstr>
      <vt:lpstr>Presentationen av reformagendan</vt:lpstr>
      <vt:lpstr>Möjligheterna till genomslag</vt:lpstr>
      <vt:lpstr>Tidigare reformer</vt:lpstr>
      <vt:lpstr>Andra förutsättningar nu</vt:lpstr>
      <vt:lpstr>Skatteförslag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Åtgärder för bättre matchning</vt:lpstr>
      <vt:lpstr>PowerPoint Presentation</vt:lpstr>
      <vt:lpstr>PowerPoint Presentation</vt:lpstr>
      <vt:lpstr>Förslag om skolan</vt:lpstr>
      <vt:lpstr>Skillnader i lön och kunskaper (90/10) </vt:lpstr>
      <vt:lpstr>PowerPoint Presentation</vt:lpstr>
      <vt:lpstr>Andra målkonflikter</vt:lpstr>
      <vt:lpstr>Sammanfattande slutsatser</vt:lpstr>
    </vt:vector>
  </TitlesOfParts>
  <Company>Stockholm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kfrib</dc:creator>
  <cp:lastModifiedBy>calmf</cp:lastModifiedBy>
  <cp:revision>43</cp:revision>
  <dcterms:created xsi:type="dcterms:W3CDTF">2014-06-11T09:01:25Z</dcterms:created>
  <dcterms:modified xsi:type="dcterms:W3CDTF">2014-06-13T18:23:50Z</dcterms:modified>
</cp:coreProperties>
</file>