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94" r:id="rId24"/>
    <p:sldId id="295" r:id="rId25"/>
    <p:sldId id="286" r:id="rId26"/>
    <p:sldId id="288" r:id="rId27"/>
    <p:sldId id="289" r:id="rId28"/>
    <p:sldId id="290" r:id="rId29"/>
    <p:sldId id="291" r:id="rId30"/>
    <p:sldId id="292" r:id="rId31"/>
    <p:sldId id="293" r:id="rId32"/>
    <p:sldId id="296" r:id="rId33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5A0E64-D44E-470F-B669-FA293E911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3806900-3A92-4E30-8181-8E1599982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0BC92A-FDA1-4137-BA09-0F7FC3B3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FF9-4439-4AD4-80A8-DDC4F455FB3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B8E132D-0D6E-4679-8EDB-42B514BCC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2B4397-D521-4B73-9858-C97DAA87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D36B4-9A7C-48E1-A337-DC9598938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98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C0C670-F5FA-4067-B311-F08CCEF74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AF8B18C-9C96-4662-BA11-C2BA5BDF0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A4A90F-1119-402D-B4BD-A1C4B4090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FF9-4439-4AD4-80A8-DDC4F455FB3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27B3EA-F49D-492B-99E5-2420BF2FD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539E2EB-E9CC-4E5B-9FE9-347ACDBE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D36B4-9A7C-48E1-A337-DC9598938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16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0DEE102-529F-412E-B08D-5B1AC1C77D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B996EE5-F5DC-4640-A459-B12BFF563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486CCD-3233-4131-942C-56EFA2FCB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FF9-4439-4AD4-80A8-DDC4F455FB3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56A917-87A4-4AC7-85C8-4EB5A721C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CB4F269-DC93-4B76-82A1-10DB1DB20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D36B4-9A7C-48E1-A337-DC9598938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39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DEEDA6-F0C6-4823-A7D6-A49DE2B33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E61AB5-ABDF-41D9-B371-27B2544D5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1B3F83-F57F-4B85-BE6C-E4521298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FF9-4439-4AD4-80A8-DDC4F455FB3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E065FAE-C7FE-4E54-8D65-8194CAE4D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04E3CA5-93EC-471D-9404-227DBB23E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D36B4-9A7C-48E1-A337-DC9598938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56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474CDD-B49D-4D98-AFB8-200C3DCA8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4715030-08F1-4CD0-B9DB-C44EC2323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7A7DB2-E461-4F85-8543-B516C3F7E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FF9-4439-4AD4-80A8-DDC4F455FB3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1CA981-2791-4836-A4E4-94C53D48D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3C5AB2-BB6F-49FB-B52C-02AC9FB76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D36B4-9A7C-48E1-A337-DC9598938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72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FD3DAD-B442-480B-8304-E2BC10538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297B3E-DEC6-4B52-8D04-6B8230D71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2175669-2153-4E06-9158-5F27AE3B8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3B19514-BB46-4837-90CB-F421C0C0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FF9-4439-4AD4-80A8-DDC4F455FB3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FEDEE88-B394-4706-B817-C0EC23162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270A6CB-B225-45B5-B1B7-2B99F291D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D36B4-9A7C-48E1-A337-DC9598938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8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68B081-4CDA-41BE-924D-E02864913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8E88C90-A962-4FB6-B947-C3DF853DC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0D6E4C3-899C-4202-B8AC-357EC544D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EF68520-58D2-42DD-BA66-956CE8648D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6F820C1-D32E-4D6D-B3E1-37939C7AE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7680D7F-53BD-4DD1-8243-B1968DA99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FF9-4439-4AD4-80A8-DDC4F455FB3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C230AC0-4FD9-45D2-87D9-5EC6CFED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CAE875A-32ED-4E45-A210-3027EF1F2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D36B4-9A7C-48E1-A337-DC9598938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20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07356F-8832-486E-8F98-198195855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0E95364-9583-4B73-BFAE-4B29A4193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FF9-4439-4AD4-80A8-DDC4F455FB3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F61EFDF-8B3E-43BE-AEDF-0D6F9A50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669EA98-43B0-42D7-917D-3326FA44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D36B4-9A7C-48E1-A337-DC9598938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56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89A8BCD-6EB2-44E4-9C74-880E3FE40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FF9-4439-4AD4-80A8-DDC4F455FB3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2E3CECF-AF6D-4A8A-898D-FAFCAB08A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242DE71-0C3F-4E17-9B31-F21371769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D36B4-9A7C-48E1-A337-DC9598938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68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6CD1EC-F2AD-45C6-B31F-F5BC72AB9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97B5F3-7335-44F7-BA4C-CD903E41E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0D3F451-FCE8-413F-8835-D738FF3C7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D546F87-DEC8-4F25-BBE2-8629CC6D5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FF9-4439-4AD4-80A8-DDC4F455FB3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A31E539-20DA-4CF0-89CB-8E1924FB8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57C61C2-F273-4AC7-8788-F04E2502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D36B4-9A7C-48E1-A337-DC9598938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87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592728-44F0-48B1-899D-F4A58802E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E244578-7D40-41F7-A79F-0DFC86BE6A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41B41C7-B02F-4F05-A6CB-5FFF0E68B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A0EB5D5-D3DD-4146-ADE7-DA99FB67A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FF9-4439-4AD4-80A8-DDC4F455FB3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BA329E2-04C6-40DA-987A-9B208841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C6AB773-5E9C-47C0-8CB5-D63ADC5F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D36B4-9A7C-48E1-A337-DC9598938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53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3181CB2-51D2-42DF-A2F4-16569E2F0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0767FD-0428-48B0-A094-97F5D9CD3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516569-A3F8-46AF-9D01-F9A2A3E90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A5FF9-4439-4AD4-80A8-DDC4F455FB34}" type="datetimeFigureOut">
              <a:rPr lang="en-GB" smtClean="0"/>
              <a:t>28/03/2020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6D187F-7F26-4388-9F0E-47AFBB63C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18449C8-DB71-41A5-91AC-634D0114C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D36B4-9A7C-48E1-A337-DC9598938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19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AED5BC-7BF7-4FB7-8E1E-1165F2CE55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b="1" dirty="0" err="1">
                <a:solidFill>
                  <a:srgbClr val="002060"/>
                </a:solidFill>
              </a:rPr>
              <a:t>Fiscal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frameworks</a:t>
            </a:r>
            <a:r>
              <a:rPr lang="sv-SE" b="1" dirty="0">
                <a:solidFill>
                  <a:srgbClr val="002060"/>
                </a:solidFill>
              </a:rPr>
              <a:t> and </a:t>
            </a:r>
            <a:r>
              <a:rPr lang="sv-SE" b="1" dirty="0" err="1">
                <a:solidFill>
                  <a:srgbClr val="002060"/>
                </a:solidFill>
              </a:rPr>
              <a:t>fiscal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sustainability</a:t>
            </a:r>
            <a:r>
              <a:rPr lang="sv-SE" b="1" dirty="0">
                <a:solidFill>
                  <a:srgbClr val="002060"/>
                </a:solidFill>
              </a:rPr>
              <a:t> in the Nordics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4FF29FC-E0D6-4693-8942-B36AC26E67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Lars Calmfors</a:t>
            </a:r>
          </a:p>
          <a:p>
            <a:r>
              <a:rPr lang="sv-SE" dirty="0" err="1"/>
              <a:t>Webinar</a:t>
            </a:r>
            <a:r>
              <a:rPr lang="sv-SE" dirty="0"/>
              <a:t> 3 April 2020</a:t>
            </a:r>
          </a:p>
          <a:p>
            <a:r>
              <a:rPr lang="sv-SE" dirty="0" err="1"/>
              <a:t>Nordregio</a:t>
            </a:r>
            <a:r>
              <a:rPr lang="sv-SE" dirty="0"/>
              <a:t>, Swedish </a:t>
            </a:r>
            <a:r>
              <a:rPr lang="sv-SE" dirty="0" err="1"/>
              <a:t>Fiscal</a:t>
            </a:r>
            <a:r>
              <a:rPr lang="sv-SE" dirty="0"/>
              <a:t> Policy Council and Nordic Council </a:t>
            </a:r>
            <a:r>
              <a:rPr lang="sv-SE" dirty="0" err="1"/>
              <a:t>of</a:t>
            </a:r>
            <a:r>
              <a:rPr lang="sv-SE" dirty="0"/>
              <a:t> Ministers</a:t>
            </a:r>
          </a:p>
        </p:txBody>
      </p:sp>
    </p:spTree>
    <p:extLst>
      <p:ext uri="{BB962C8B-B14F-4D97-AF65-F5344CB8AC3E}">
        <p14:creationId xmlns:p14="http://schemas.microsoft.com/office/powerpoint/2010/main" val="2133832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6C2969-F580-4675-A398-BA344786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 err="1">
                <a:solidFill>
                  <a:srgbClr val="002060"/>
                </a:solidFill>
              </a:rPr>
              <a:t>Debt</a:t>
            </a:r>
            <a:r>
              <a:rPr lang="sv-SE" sz="6000" dirty="0">
                <a:solidFill>
                  <a:srgbClr val="002060"/>
                </a:solidFill>
              </a:rPr>
              <a:t> </a:t>
            </a:r>
            <a:r>
              <a:rPr lang="sv-SE" sz="6000" dirty="0" err="1">
                <a:solidFill>
                  <a:srgbClr val="002060"/>
                </a:solidFill>
              </a:rPr>
              <a:t>rules</a:t>
            </a:r>
            <a:endParaRPr lang="en-GB" sz="6000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1ABC09-9C51-4868-B9AF-D583DEDE7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4000" b="1" dirty="0" err="1"/>
              <a:t>Iceland</a:t>
            </a:r>
            <a:r>
              <a:rPr lang="sv-SE" sz="4000" b="1" dirty="0"/>
              <a:t>: </a:t>
            </a:r>
            <a:r>
              <a:rPr lang="sv-SE" sz="4000" dirty="0" err="1"/>
              <a:t>Debt</a:t>
            </a:r>
            <a:r>
              <a:rPr lang="sv-SE" sz="4000" dirty="0"/>
              <a:t> </a:t>
            </a:r>
            <a:r>
              <a:rPr lang="sv-SE" sz="4000" dirty="0" err="1"/>
              <a:t>ceiling</a:t>
            </a:r>
            <a:r>
              <a:rPr lang="sv-SE" sz="4000" dirty="0"/>
              <a:t> </a:t>
            </a:r>
            <a:r>
              <a:rPr lang="sv-SE" sz="4000" dirty="0" err="1"/>
              <a:t>of</a:t>
            </a:r>
            <a:r>
              <a:rPr lang="sv-SE" sz="4000" dirty="0"/>
              <a:t> 30% </a:t>
            </a:r>
            <a:r>
              <a:rPr lang="sv-SE" sz="4000" dirty="0" err="1"/>
              <a:t>of</a:t>
            </a:r>
            <a:r>
              <a:rPr lang="sv-SE" sz="4000" dirty="0"/>
              <a:t> GDP</a:t>
            </a:r>
          </a:p>
          <a:p>
            <a:pPr marL="0" indent="0">
              <a:buNone/>
            </a:pPr>
            <a:r>
              <a:rPr lang="sv-SE" sz="4000" b="1" dirty="0"/>
              <a:t>Sweden: </a:t>
            </a:r>
            <a:r>
              <a:rPr lang="sv-SE" sz="4000" dirty="0"/>
              <a:t>(Maastricht) </a:t>
            </a:r>
            <a:r>
              <a:rPr lang="sv-SE" sz="4000" dirty="0" err="1"/>
              <a:t>debt</a:t>
            </a:r>
            <a:r>
              <a:rPr lang="sv-SE" sz="4000" dirty="0"/>
              <a:t> </a:t>
            </a:r>
            <a:r>
              <a:rPr lang="sv-SE" sz="4000" dirty="0" err="1"/>
              <a:t>anchor</a:t>
            </a:r>
            <a:r>
              <a:rPr lang="sv-SE" sz="4000" dirty="0"/>
              <a:t> </a:t>
            </a:r>
            <a:r>
              <a:rPr lang="sv-SE" sz="4000" dirty="0" err="1"/>
              <a:t>of</a:t>
            </a:r>
            <a:r>
              <a:rPr lang="sv-SE" sz="4000" dirty="0"/>
              <a:t> 35% </a:t>
            </a:r>
            <a:r>
              <a:rPr lang="sv-SE" sz="4000" dirty="0" err="1"/>
              <a:t>of</a:t>
            </a:r>
            <a:r>
              <a:rPr lang="sv-SE" sz="4000" dirty="0"/>
              <a:t> GDP</a:t>
            </a:r>
            <a:endParaRPr lang="sv-SE" sz="4000" b="1" dirty="0"/>
          </a:p>
        </p:txBody>
      </p:sp>
    </p:spTree>
    <p:extLst>
      <p:ext uri="{BB962C8B-B14F-4D97-AF65-F5344CB8AC3E}">
        <p14:creationId xmlns:p14="http://schemas.microsoft.com/office/powerpoint/2010/main" val="3685056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BB124B-542C-4DFC-AD10-128C681CD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988" y="-60960"/>
            <a:ext cx="10515600" cy="330925"/>
          </a:xfrm>
        </p:spPr>
        <p:txBody>
          <a:bodyPr>
            <a:normAutofit fontScale="90000"/>
          </a:bodyPr>
          <a:lstStyle/>
          <a:p>
            <a:r>
              <a:rPr lang="sv-SE" sz="2800" b="1" dirty="0" err="1">
                <a:solidFill>
                  <a:srgbClr val="002060"/>
                </a:solidFill>
              </a:rPr>
              <a:t>Expenditure</a:t>
            </a:r>
            <a:r>
              <a:rPr lang="sv-SE" sz="2800" b="1" dirty="0">
                <a:solidFill>
                  <a:srgbClr val="002060"/>
                </a:solidFill>
              </a:rPr>
              <a:t> </a:t>
            </a:r>
            <a:r>
              <a:rPr lang="sv-SE" sz="2800" b="1" dirty="0" err="1">
                <a:solidFill>
                  <a:srgbClr val="002060"/>
                </a:solidFill>
              </a:rPr>
              <a:t>ceilings</a:t>
            </a:r>
            <a:endParaRPr lang="en-GB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1C4978BD-1762-4520-9B1C-3E3B0CFDC5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244184"/>
              </p:ext>
            </p:extLst>
          </p:nvPr>
        </p:nvGraphicFramePr>
        <p:xfrm>
          <a:off x="838200" y="269965"/>
          <a:ext cx="1088644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2815824808"/>
                    </a:ext>
                  </a:extLst>
                </a:gridCol>
                <a:gridCol w="1621972">
                  <a:extLst>
                    <a:ext uri="{9D8B030D-6E8A-4147-A177-3AD203B41FA5}">
                      <a16:colId xmlns:a16="http://schemas.microsoft.com/office/drawing/2014/main" val="4151781664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834149887"/>
                    </a:ext>
                  </a:extLst>
                </a:gridCol>
                <a:gridCol w="1303383">
                  <a:extLst>
                    <a:ext uri="{9D8B030D-6E8A-4147-A177-3AD203B41FA5}">
                      <a16:colId xmlns:a16="http://schemas.microsoft.com/office/drawing/2014/main" val="2109197887"/>
                    </a:ext>
                  </a:extLst>
                </a:gridCol>
                <a:gridCol w="1593668">
                  <a:extLst>
                    <a:ext uri="{9D8B030D-6E8A-4147-A177-3AD203B41FA5}">
                      <a16:colId xmlns:a16="http://schemas.microsoft.com/office/drawing/2014/main" val="3014295707"/>
                    </a:ext>
                  </a:extLst>
                </a:gridCol>
                <a:gridCol w="1759132">
                  <a:extLst>
                    <a:ext uri="{9D8B030D-6E8A-4147-A177-3AD203B41FA5}">
                      <a16:colId xmlns:a16="http://schemas.microsoft.com/office/drawing/2014/main" val="3555980874"/>
                    </a:ext>
                  </a:extLst>
                </a:gridCol>
                <a:gridCol w="1622697">
                  <a:extLst>
                    <a:ext uri="{9D8B030D-6E8A-4147-A177-3AD203B41FA5}">
                      <a16:colId xmlns:a16="http://schemas.microsoft.com/office/drawing/2014/main" val="1230601198"/>
                    </a:ext>
                  </a:extLst>
                </a:gridCol>
              </a:tblGrid>
              <a:tr h="62296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Sector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Scope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Compulsory</a:t>
                      </a:r>
                      <a:r>
                        <a:rPr lang="sv-SE" dirty="0"/>
                        <a:t> action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Escape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clause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43784"/>
                  </a:ext>
                </a:extLst>
              </a:tr>
              <a:tr h="2758828">
                <a:tc>
                  <a:txBody>
                    <a:bodyPr/>
                    <a:lstStyle/>
                    <a:p>
                      <a:r>
                        <a:rPr lang="sv-SE" b="1" dirty="0" err="1"/>
                        <a:t>Denmark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Central </a:t>
                      </a:r>
                      <a:r>
                        <a:rPr lang="sv-SE" b="0" dirty="0" err="1"/>
                        <a:t>government</a:t>
                      </a:r>
                      <a:r>
                        <a:rPr lang="sv-SE" dirty="0"/>
                        <a:t>: operating </a:t>
                      </a:r>
                      <a:r>
                        <a:rPr lang="sv-SE" dirty="0" err="1"/>
                        <a:t>expediture</a:t>
                      </a:r>
                      <a:r>
                        <a:rPr lang="sv-SE" dirty="0"/>
                        <a:t> and transfers</a:t>
                      </a:r>
                    </a:p>
                    <a:p>
                      <a:r>
                        <a:rPr lang="sv-SE" b="0" dirty="0" err="1"/>
                        <a:t>Municipalities</a:t>
                      </a:r>
                      <a:r>
                        <a:rPr lang="sv-SE" b="0" dirty="0"/>
                        <a:t> and regions: operating </a:t>
                      </a:r>
                      <a:r>
                        <a:rPr lang="sv-SE" b="0" dirty="0" err="1"/>
                        <a:t>expenditure</a:t>
                      </a:r>
                      <a:endParaRPr lang="sv-SE" b="1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Interest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payments</a:t>
                      </a:r>
                      <a:r>
                        <a:rPr lang="sv-SE" dirty="0"/>
                        <a:t>, investment </a:t>
                      </a:r>
                      <a:r>
                        <a:rPr lang="sv-SE" dirty="0" err="1"/>
                        <a:t>expenditure</a:t>
                      </a:r>
                      <a:r>
                        <a:rPr lang="sv-SE" dirty="0"/>
                        <a:t> and </a:t>
                      </a:r>
                      <a:r>
                        <a:rPr lang="sv-SE" dirty="0" err="1"/>
                        <a:t>unem-ployment-related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expenditure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excluded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Four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years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ahead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Expenditure</a:t>
                      </a:r>
                      <a:r>
                        <a:rPr lang="sv-SE" dirty="0"/>
                        <a:t> in real terms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Overdraft</a:t>
                      </a:r>
                      <a:r>
                        <a:rPr lang="sv-SE" dirty="0"/>
                        <a:t> must be </a:t>
                      </a:r>
                      <a:r>
                        <a:rPr lang="sv-SE" dirty="0" err="1"/>
                        <a:t>compensated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unless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taxes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are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raised</a:t>
                      </a:r>
                      <a:r>
                        <a:rPr lang="sv-SE" dirty="0"/>
                        <a:t>; </a:t>
                      </a:r>
                      <a:r>
                        <a:rPr lang="sv-SE" dirty="0" err="1"/>
                        <a:t>sanctions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against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municipalities</a:t>
                      </a:r>
                      <a:r>
                        <a:rPr lang="sv-SE" dirty="0"/>
                        <a:t> and regions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Yes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89361"/>
                  </a:ext>
                </a:extLst>
              </a:tr>
              <a:tr h="2224861">
                <a:tc>
                  <a:txBody>
                    <a:bodyPr/>
                    <a:lstStyle/>
                    <a:p>
                      <a:r>
                        <a:rPr lang="sv-SE" b="1" dirty="0"/>
                        <a:t>Finland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Central </a:t>
                      </a:r>
                      <a:r>
                        <a:rPr lang="sv-SE" b="0" dirty="0" err="1"/>
                        <a:t>government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Interest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payments</a:t>
                      </a:r>
                      <a:r>
                        <a:rPr lang="sv-SE" dirty="0"/>
                        <a:t>, </a:t>
                      </a:r>
                      <a:r>
                        <a:rPr lang="sv-SE" dirty="0" err="1"/>
                        <a:t>financial</a:t>
                      </a:r>
                      <a:r>
                        <a:rPr lang="sv-SE" dirty="0"/>
                        <a:t> investment and </a:t>
                      </a:r>
                      <a:r>
                        <a:rPr lang="sv-SE" dirty="0" err="1"/>
                        <a:t>cyclically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dependent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expenditure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excluded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Four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years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ahead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Expenditure</a:t>
                      </a:r>
                      <a:r>
                        <a:rPr lang="sv-SE" dirty="0"/>
                        <a:t> in real terms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Not </a:t>
                      </a:r>
                      <a:r>
                        <a:rPr lang="sv-SE" dirty="0" err="1"/>
                        <a:t>legally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binding</a:t>
                      </a:r>
                      <a:r>
                        <a:rPr lang="sv-SE" dirty="0"/>
                        <a:t>, </a:t>
                      </a:r>
                      <a:r>
                        <a:rPr lang="sv-SE" dirty="0" err="1"/>
                        <a:t>but</a:t>
                      </a:r>
                      <a:r>
                        <a:rPr lang="sv-SE" dirty="0"/>
                        <a:t> no </a:t>
                      </a:r>
                      <a:r>
                        <a:rPr lang="sv-SE" dirty="0" err="1"/>
                        <a:t>violations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Yes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263535"/>
                  </a:ext>
                </a:extLst>
              </a:tr>
              <a:tr h="889945">
                <a:tc>
                  <a:txBody>
                    <a:bodyPr/>
                    <a:lstStyle/>
                    <a:p>
                      <a:r>
                        <a:rPr lang="sv-SE" b="1" dirty="0"/>
                        <a:t>Sweden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Central </a:t>
                      </a:r>
                      <a:r>
                        <a:rPr lang="sv-SE" dirty="0" err="1"/>
                        <a:t>government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Interest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payments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excluded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Three </a:t>
                      </a:r>
                      <a:r>
                        <a:rPr lang="sv-SE" dirty="0" err="1"/>
                        <a:t>years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ahead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Expenditure</a:t>
                      </a:r>
                      <a:r>
                        <a:rPr lang="sv-SE" dirty="0"/>
                        <a:t> in nominal terms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Government</a:t>
                      </a:r>
                      <a:r>
                        <a:rPr lang="sv-SE" dirty="0"/>
                        <a:t> must </a:t>
                      </a:r>
                      <a:r>
                        <a:rPr lang="sv-SE" dirty="0" err="1"/>
                        <a:t>act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against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overdrafts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342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079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85BABC-6EF8-4804-9BB5-09D096B7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721"/>
            <a:ext cx="10515600" cy="955039"/>
          </a:xfrm>
        </p:spPr>
        <p:txBody>
          <a:bodyPr>
            <a:normAutofit fontScale="90000"/>
          </a:bodyPr>
          <a:lstStyle/>
          <a:p>
            <a:r>
              <a:rPr lang="sv-SE" b="1" dirty="0">
                <a:solidFill>
                  <a:srgbClr val="002060"/>
                </a:solidFill>
              </a:rPr>
              <a:t>Budget </a:t>
            </a:r>
            <a:r>
              <a:rPr lang="sv-SE" b="1" dirty="0" err="1">
                <a:solidFill>
                  <a:srgbClr val="002060"/>
                </a:solidFill>
              </a:rPr>
              <a:t>rules</a:t>
            </a:r>
            <a:r>
              <a:rPr lang="sv-SE" b="1" dirty="0">
                <a:solidFill>
                  <a:srgbClr val="002060"/>
                </a:solidFill>
              </a:rPr>
              <a:t> for </a:t>
            </a:r>
            <a:r>
              <a:rPr lang="sv-SE" b="1" dirty="0" err="1">
                <a:solidFill>
                  <a:srgbClr val="002060"/>
                </a:solidFill>
              </a:rPr>
              <a:t>individual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municipalities</a:t>
            </a:r>
            <a:r>
              <a:rPr lang="sv-SE" b="1" dirty="0">
                <a:solidFill>
                  <a:srgbClr val="002060"/>
                </a:solidFill>
              </a:rPr>
              <a:t>/regions</a:t>
            </a:r>
            <a:endParaRPr lang="en-GB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71889E80-881A-413A-97BB-CF9133D41E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690897"/>
              </p:ext>
            </p:extLst>
          </p:nvPr>
        </p:nvGraphicFramePr>
        <p:xfrm>
          <a:off x="843280" y="1463040"/>
          <a:ext cx="10510520" cy="5267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1440">
                  <a:extLst>
                    <a:ext uri="{9D8B030D-6E8A-4147-A177-3AD203B41FA5}">
                      <a16:colId xmlns:a16="http://schemas.microsoft.com/office/drawing/2014/main" val="397105773"/>
                    </a:ext>
                  </a:extLst>
                </a:gridCol>
                <a:gridCol w="2621280">
                  <a:extLst>
                    <a:ext uri="{9D8B030D-6E8A-4147-A177-3AD203B41FA5}">
                      <a16:colId xmlns:a16="http://schemas.microsoft.com/office/drawing/2014/main" val="1092218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7853285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90999255"/>
                    </a:ext>
                  </a:extLst>
                </a:gridCol>
              </a:tblGrid>
              <a:tr h="5892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Budget-</a:t>
                      </a:r>
                      <a:r>
                        <a:rPr lang="sv-SE" dirty="0" err="1"/>
                        <a:t>balance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requirements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Adjustment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Sanctions</a:t>
                      </a:r>
                      <a:r>
                        <a:rPr lang="sv-SE" dirty="0"/>
                        <a:t>/actions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684127"/>
                  </a:ext>
                </a:extLst>
              </a:tr>
              <a:tr h="1240775">
                <a:tc>
                  <a:txBody>
                    <a:bodyPr/>
                    <a:lstStyle/>
                    <a:p>
                      <a:r>
                        <a:rPr lang="sv-SE" b="1" dirty="0" err="1"/>
                        <a:t>Denmark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Borrowing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only</a:t>
                      </a:r>
                      <a:r>
                        <a:rPr lang="sv-SE" dirty="0"/>
                        <a:t> for </a:t>
                      </a:r>
                      <a:r>
                        <a:rPr lang="sv-SE" dirty="0" err="1"/>
                        <a:t>some</a:t>
                      </a:r>
                      <a:r>
                        <a:rPr lang="sv-SE" dirty="0"/>
                        <a:t> investment </a:t>
                      </a:r>
                      <a:r>
                        <a:rPr lang="sv-SE" dirty="0" err="1"/>
                        <a:t>expenditure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Reduction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of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government</a:t>
                      </a:r>
                      <a:r>
                        <a:rPr lang="sv-SE" dirty="0"/>
                        <a:t> grants; </a:t>
                      </a:r>
                      <a:r>
                        <a:rPr lang="sv-SE" dirty="0" err="1"/>
                        <a:t>government</a:t>
                      </a:r>
                      <a:r>
                        <a:rPr lang="sv-SE" dirty="0"/>
                        <a:t> intervention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967891"/>
                  </a:ext>
                </a:extLst>
              </a:tr>
              <a:tr h="1096025">
                <a:tc>
                  <a:txBody>
                    <a:bodyPr/>
                    <a:lstStyle/>
                    <a:p>
                      <a:r>
                        <a:rPr lang="sv-SE" b="1" dirty="0"/>
                        <a:t>Finland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Ex-ante budget </a:t>
                      </a:r>
                      <a:r>
                        <a:rPr lang="sv-SE" dirty="0" err="1"/>
                        <a:t>balance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Accumulated</a:t>
                      </a:r>
                      <a:r>
                        <a:rPr lang="sv-SE" dirty="0"/>
                        <a:t> deficits to be </a:t>
                      </a:r>
                      <a:r>
                        <a:rPr lang="sv-SE" dirty="0" err="1"/>
                        <a:t>covered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within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four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years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Negotiations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with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government</a:t>
                      </a:r>
                      <a:r>
                        <a:rPr lang="sv-SE" dirty="0"/>
                        <a:t>; </a:t>
                      </a:r>
                      <a:r>
                        <a:rPr lang="sv-SE" dirty="0" err="1"/>
                        <a:t>forced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mergers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451282"/>
                  </a:ext>
                </a:extLst>
              </a:tr>
              <a:tr h="954442">
                <a:tc>
                  <a:txBody>
                    <a:bodyPr/>
                    <a:lstStyle/>
                    <a:p>
                      <a:r>
                        <a:rPr lang="sv-SE" b="1" dirty="0" err="1"/>
                        <a:t>Iceland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Ex-ante budget </a:t>
                      </a:r>
                      <a:r>
                        <a:rPr lang="sv-SE" dirty="0" err="1"/>
                        <a:t>balance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Maximum </a:t>
                      </a:r>
                      <a:r>
                        <a:rPr lang="sv-SE" dirty="0" err="1"/>
                        <a:t>debt</a:t>
                      </a:r>
                      <a:r>
                        <a:rPr lang="sv-SE" dirty="0"/>
                        <a:t>: 150% </a:t>
                      </a:r>
                      <a:r>
                        <a:rPr lang="sv-SE" dirty="0" err="1"/>
                        <a:t>of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regular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revenues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Government</a:t>
                      </a:r>
                      <a:r>
                        <a:rPr lang="sv-SE" dirty="0"/>
                        <a:t> intervention; </a:t>
                      </a:r>
                      <a:r>
                        <a:rPr lang="sv-SE" dirty="0" err="1"/>
                        <a:t>forced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mergers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2138"/>
                  </a:ext>
                </a:extLst>
              </a:tr>
              <a:tr h="668109">
                <a:tc>
                  <a:txBody>
                    <a:bodyPr/>
                    <a:lstStyle/>
                    <a:p>
                      <a:r>
                        <a:rPr lang="sv-SE" b="1" dirty="0" err="1"/>
                        <a:t>Norway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Ex-ante budget </a:t>
                      </a:r>
                      <a:r>
                        <a:rPr lang="sv-SE" dirty="0" err="1"/>
                        <a:t>balance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Deficit to be </a:t>
                      </a:r>
                      <a:r>
                        <a:rPr lang="sv-SE" dirty="0" err="1"/>
                        <a:t>covered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within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two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years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Government</a:t>
                      </a:r>
                      <a:r>
                        <a:rPr lang="sv-SE" dirty="0"/>
                        <a:t> intervention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0136392"/>
                  </a:ext>
                </a:extLst>
              </a:tr>
              <a:tr h="668109">
                <a:tc>
                  <a:txBody>
                    <a:bodyPr/>
                    <a:lstStyle/>
                    <a:p>
                      <a:r>
                        <a:rPr lang="sv-SE" b="1" dirty="0"/>
                        <a:t>Sweden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Ex-ante budget </a:t>
                      </a:r>
                      <a:r>
                        <a:rPr lang="sv-SE" dirty="0" err="1"/>
                        <a:t>balance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Deficit to be </a:t>
                      </a:r>
                      <a:r>
                        <a:rPr lang="sv-SE" dirty="0" err="1"/>
                        <a:t>covered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within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three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years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err="1"/>
                        <a:t>None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063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509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746F98-8591-4E62-9AEF-B662B4656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>
                <a:solidFill>
                  <a:srgbClr val="002060"/>
                </a:solidFill>
              </a:rPr>
              <a:t>Conclusions</a:t>
            </a:r>
            <a:r>
              <a:rPr lang="sv-SE" b="1" dirty="0">
                <a:solidFill>
                  <a:srgbClr val="002060"/>
                </a:solidFill>
              </a:rPr>
              <a:t> on </a:t>
            </a:r>
            <a:r>
              <a:rPr lang="sv-SE" b="1" dirty="0" err="1">
                <a:solidFill>
                  <a:srgbClr val="002060"/>
                </a:solidFill>
              </a:rPr>
              <a:t>fiscal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frameworks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AA0F46-C38C-45B8-BAB5-421A5C9CB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sz="5100" dirty="0" err="1"/>
              <a:t>Denmark</a:t>
            </a:r>
            <a:r>
              <a:rPr lang="sv-SE" sz="5100" dirty="0"/>
              <a:t> has the </a:t>
            </a:r>
            <a:r>
              <a:rPr lang="sv-SE" sz="5100" dirty="0" err="1"/>
              <a:t>strictest</a:t>
            </a:r>
            <a:r>
              <a:rPr lang="sv-SE" sz="5100" dirty="0"/>
              <a:t> </a:t>
            </a:r>
            <a:r>
              <a:rPr lang="sv-SE" sz="5100" dirty="0" err="1"/>
              <a:t>fiscal</a:t>
            </a:r>
            <a:r>
              <a:rPr lang="sv-SE" sz="5100" dirty="0"/>
              <a:t> </a:t>
            </a:r>
            <a:r>
              <a:rPr lang="sv-SE" sz="5100" dirty="0" err="1"/>
              <a:t>framework</a:t>
            </a:r>
            <a:r>
              <a:rPr lang="sv-SE" sz="5100" dirty="0"/>
              <a:t> (in addition to EU </a:t>
            </a:r>
            <a:r>
              <a:rPr lang="sv-SE" sz="5100" dirty="0" err="1"/>
              <a:t>rules</a:t>
            </a:r>
            <a:r>
              <a:rPr lang="sv-SE" sz="5100" dirty="0"/>
              <a:t>)</a:t>
            </a:r>
          </a:p>
          <a:p>
            <a:pPr marL="0" indent="0">
              <a:buNone/>
            </a:pPr>
            <a:r>
              <a:rPr lang="sv-SE" sz="5100" dirty="0"/>
              <a:t>   - </a:t>
            </a:r>
            <a:r>
              <a:rPr lang="sv-SE" sz="5100" dirty="0" err="1"/>
              <a:t>law-based</a:t>
            </a:r>
            <a:endParaRPr lang="sv-SE" sz="5100" dirty="0"/>
          </a:p>
          <a:p>
            <a:pPr marL="0" indent="0">
              <a:buNone/>
            </a:pPr>
            <a:r>
              <a:rPr lang="sv-SE" sz="5100" dirty="0"/>
              <a:t>   - </a:t>
            </a:r>
            <a:r>
              <a:rPr lang="sv-SE" sz="5100" dirty="0" err="1"/>
              <a:t>tough</a:t>
            </a:r>
            <a:r>
              <a:rPr lang="sv-SE" sz="5100" dirty="0"/>
              <a:t> </a:t>
            </a:r>
            <a:r>
              <a:rPr lang="sv-SE" sz="5100" dirty="0" err="1"/>
              <a:t>expenditure</a:t>
            </a:r>
            <a:r>
              <a:rPr lang="sv-SE" sz="5100" dirty="0"/>
              <a:t> </a:t>
            </a:r>
            <a:r>
              <a:rPr lang="sv-SE" sz="5100" dirty="0" err="1"/>
              <a:t>ceilings</a:t>
            </a:r>
            <a:endParaRPr lang="sv-SE" sz="5100" dirty="0"/>
          </a:p>
          <a:p>
            <a:pPr marL="0" indent="0">
              <a:buNone/>
            </a:pPr>
            <a:r>
              <a:rPr lang="sv-SE" sz="5100" dirty="0"/>
              <a:t>   - </a:t>
            </a:r>
            <a:r>
              <a:rPr lang="sv-SE" sz="5100" dirty="0" err="1"/>
              <a:t>possibilities</a:t>
            </a:r>
            <a:r>
              <a:rPr lang="sv-SE" sz="5100" dirty="0"/>
              <a:t> to </a:t>
            </a:r>
            <a:r>
              <a:rPr lang="sv-SE" sz="5100" dirty="0" err="1"/>
              <a:t>sanction</a:t>
            </a:r>
            <a:r>
              <a:rPr lang="sv-SE" sz="5100" dirty="0"/>
              <a:t> </a:t>
            </a:r>
            <a:r>
              <a:rPr lang="sv-SE" sz="5100" dirty="0" err="1"/>
              <a:t>local</a:t>
            </a:r>
            <a:r>
              <a:rPr lang="sv-SE" sz="5100" dirty="0"/>
              <a:t> </a:t>
            </a:r>
            <a:r>
              <a:rPr lang="sv-SE" sz="5100" dirty="0" err="1"/>
              <a:t>governments</a:t>
            </a:r>
            <a:endParaRPr lang="sv-SE" sz="5100" dirty="0"/>
          </a:p>
          <a:p>
            <a:r>
              <a:rPr lang="sv-SE" sz="5100" dirty="0" err="1"/>
              <a:t>Norway</a:t>
            </a:r>
            <a:r>
              <a:rPr lang="sv-SE" sz="5100" dirty="0"/>
              <a:t> has the </a:t>
            </a:r>
            <a:r>
              <a:rPr lang="sv-SE" sz="5100" dirty="0" err="1"/>
              <a:t>least</a:t>
            </a:r>
            <a:r>
              <a:rPr lang="sv-SE" sz="5100" dirty="0"/>
              <a:t> </a:t>
            </a:r>
            <a:r>
              <a:rPr lang="sv-SE" sz="5100" dirty="0" err="1"/>
              <a:t>strict</a:t>
            </a:r>
            <a:r>
              <a:rPr lang="sv-SE" sz="5100" dirty="0"/>
              <a:t> </a:t>
            </a:r>
            <a:r>
              <a:rPr lang="sv-SE" sz="5100" dirty="0" err="1"/>
              <a:t>framework</a:t>
            </a:r>
            <a:r>
              <a:rPr lang="sv-SE" sz="5100" dirty="0"/>
              <a:t> (and no EU </a:t>
            </a:r>
            <a:r>
              <a:rPr lang="sv-SE" sz="5100" dirty="0" err="1"/>
              <a:t>rules</a:t>
            </a:r>
            <a:r>
              <a:rPr lang="sv-SE" sz="5100" dirty="0"/>
              <a:t>)</a:t>
            </a:r>
          </a:p>
          <a:p>
            <a:pPr marL="0" indent="0">
              <a:buNone/>
            </a:pPr>
            <a:r>
              <a:rPr lang="sv-SE" sz="5100" dirty="0"/>
              <a:t>   - not </a:t>
            </a:r>
            <a:r>
              <a:rPr lang="sv-SE" sz="5100" dirty="0" err="1"/>
              <a:t>law-based</a:t>
            </a:r>
            <a:endParaRPr lang="sv-SE" sz="5100" dirty="0"/>
          </a:p>
          <a:p>
            <a:pPr marL="0" indent="0">
              <a:buNone/>
            </a:pPr>
            <a:r>
              <a:rPr lang="sv-SE" sz="5100" dirty="0"/>
              <a:t>   - no </a:t>
            </a:r>
            <a:r>
              <a:rPr lang="sv-SE" sz="5100" dirty="0" err="1"/>
              <a:t>expenditure</a:t>
            </a:r>
            <a:r>
              <a:rPr lang="sv-SE" sz="5100" dirty="0"/>
              <a:t> </a:t>
            </a:r>
            <a:r>
              <a:rPr lang="sv-SE" sz="5100" dirty="0" err="1"/>
              <a:t>ceilings</a:t>
            </a:r>
            <a:endParaRPr lang="sv-SE" sz="5100" dirty="0"/>
          </a:p>
          <a:p>
            <a:r>
              <a:rPr lang="sv-SE" sz="5100" dirty="0" err="1"/>
              <a:t>But</a:t>
            </a:r>
            <a:r>
              <a:rPr lang="sv-SE" sz="5100" dirty="0"/>
              <a:t> </a:t>
            </a:r>
            <a:r>
              <a:rPr lang="sv-SE" sz="5100" dirty="0" err="1"/>
              <a:t>rules</a:t>
            </a:r>
            <a:r>
              <a:rPr lang="sv-SE" sz="5100" dirty="0"/>
              <a:t> </a:t>
            </a:r>
            <a:r>
              <a:rPr lang="sv-SE" sz="5100" dirty="0" err="1"/>
              <a:t>have</a:t>
            </a:r>
            <a:r>
              <a:rPr lang="sv-SE" sz="5100" dirty="0"/>
              <a:t> </a:t>
            </a:r>
            <a:r>
              <a:rPr lang="sv-SE" sz="5100" dirty="0" err="1"/>
              <a:t>been</a:t>
            </a:r>
            <a:r>
              <a:rPr lang="sv-SE" sz="5100" dirty="0"/>
              <a:t> </a:t>
            </a:r>
            <a:r>
              <a:rPr lang="sv-SE" sz="5100" dirty="0" err="1"/>
              <a:t>complied</a:t>
            </a:r>
            <a:r>
              <a:rPr lang="sv-SE" sz="5100" dirty="0"/>
              <a:t> </a:t>
            </a:r>
            <a:r>
              <a:rPr lang="sv-SE" sz="5100" dirty="0" err="1"/>
              <a:t>with</a:t>
            </a:r>
            <a:r>
              <a:rPr lang="sv-SE" sz="5100" dirty="0"/>
              <a:t> in </a:t>
            </a:r>
            <a:r>
              <a:rPr lang="sv-SE" sz="5100" dirty="0" err="1"/>
              <a:t>both</a:t>
            </a:r>
            <a:r>
              <a:rPr lang="sv-SE" sz="5100" dirty="0"/>
              <a:t> </a:t>
            </a:r>
            <a:r>
              <a:rPr lang="sv-SE" sz="5100" dirty="0" err="1"/>
              <a:t>Denmark</a:t>
            </a:r>
            <a:r>
              <a:rPr lang="sv-SE" sz="5100" dirty="0"/>
              <a:t> and </a:t>
            </a:r>
            <a:r>
              <a:rPr lang="sv-SE" sz="5100" dirty="0" err="1"/>
              <a:t>Norway</a:t>
            </a:r>
            <a:endParaRPr lang="sv-SE" sz="5100" dirty="0"/>
          </a:p>
          <a:p>
            <a:pPr marL="0" indent="0">
              <a:buNone/>
            </a:pPr>
            <a:r>
              <a:rPr lang="sv-SE" sz="5100" dirty="0"/>
              <a:t>    - </a:t>
            </a:r>
            <a:r>
              <a:rPr lang="sv-SE" sz="5100" b="1" dirty="0" err="1"/>
              <a:t>political</a:t>
            </a:r>
            <a:r>
              <a:rPr lang="sv-SE" sz="5100" b="1" dirty="0"/>
              <a:t> consensus </a:t>
            </a:r>
            <a:r>
              <a:rPr lang="sv-SE" sz="5100" dirty="0" err="1"/>
              <a:t>more</a:t>
            </a:r>
            <a:r>
              <a:rPr lang="sv-SE" sz="5100" dirty="0"/>
              <a:t> </a:t>
            </a:r>
            <a:r>
              <a:rPr lang="sv-SE" sz="5100" dirty="0" err="1"/>
              <a:t>important</a:t>
            </a:r>
            <a:r>
              <a:rPr lang="sv-SE" sz="5100" dirty="0"/>
              <a:t> </a:t>
            </a:r>
            <a:r>
              <a:rPr lang="sv-SE" sz="5100" dirty="0" err="1"/>
              <a:t>than</a:t>
            </a:r>
            <a:r>
              <a:rPr lang="sv-SE" sz="5100" dirty="0"/>
              <a:t> formal </a:t>
            </a:r>
            <a:r>
              <a:rPr lang="sv-SE" sz="5100" dirty="0" err="1"/>
              <a:t>rules</a:t>
            </a:r>
            <a:r>
              <a:rPr lang="sv-SE" sz="5100" dirty="0"/>
              <a:t>?</a:t>
            </a:r>
          </a:p>
          <a:p>
            <a:pPr marL="0" indent="0">
              <a:buNone/>
            </a:pPr>
            <a:r>
              <a:rPr lang="sv-SE" dirty="0"/>
              <a:t>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6092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>
            <a:extLst>
              <a:ext uri="{FF2B5EF4-FFF2-40B4-BE49-F238E27FC236}">
                <a16:creationId xmlns:a16="http://schemas.microsoft.com/office/drawing/2014/main" id="{FA2218B2-8B7C-4D0B-844E-06A552DAB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753" y="79622"/>
            <a:ext cx="10807047" cy="704150"/>
          </a:xfrm>
        </p:spPr>
        <p:txBody>
          <a:bodyPr/>
          <a:lstStyle/>
          <a:p>
            <a:r>
              <a:rPr lang="sv-SE" b="1" dirty="0" err="1">
                <a:solidFill>
                  <a:srgbClr val="002060"/>
                </a:solidFill>
              </a:rPr>
              <a:t>Fiscal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councils</a:t>
            </a:r>
            <a:endParaRPr lang="en-GB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Tabell 7">
            <a:extLst>
              <a:ext uri="{FF2B5EF4-FFF2-40B4-BE49-F238E27FC236}">
                <a16:creationId xmlns:a16="http://schemas.microsoft.com/office/drawing/2014/main" id="{CA5DAF4C-D7F1-48E4-856D-3FD7596BE94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38903160"/>
              </p:ext>
            </p:extLst>
          </p:nvPr>
        </p:nvGraphicFramePr>
        <p:xfrm>
          <a:off x="548640" y="783773"/>
          <a:ext cx="10937967" cy="5994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802">
                  <a:extLst>
                    <a:ext uri="{9D8B030D-6E8A-4147-A177-3AD203B41FA5}">
                      <a16:colId xmlns:a16="http://schemas.microsoft.com/office/drawing/2014/main" val="174086628"/>
                    </a:ext>
                  </a:extLst>
                </a:gridCol>
                <a:gridCol w="1825033">
                  <a:extLst>
                    <a:ext uri="{9D8B030D-6E8A-4147-A177-3AD203B41FA5}">
                      <a16:colId xmlns:a16="http://schemas.microsoft.com/office/drawing/2014/main" val="1200706696"/>
                    </a:ext>
                  </a:extLst>
                </a:gridCol>
                <a:gridCol w="1809872">
                  <a:extLst>
                    <a:ext uri="{9D8B030D-6E8A-4147-A177-3AD203B41FA5}">
                      <a16:colId xmlns:a16="http://schemas.microsoft.com/office/drawing/2014/main" val="2124781376"/>
                    </a:ext>
                  </a:extLst>
                </a:gridCol>
                <a:gridCol w="1840194">
                  <a:extLst>
                    <a:ext uri="{9D8B030D-6E8A-4147-A177-3AD203B41FA5}">
                      <a16:colId xmlns:a16="http://schemas.microsoft.com/office/drawing/2014/main" val="2984007457"/>
                    </a:ext>
                  </a:extLst>
                </a:gridCol>
                <a:gridCol w="1500976">
                  <a:extLst>
                    <a:ext uri="{9D8B030D-6E8A-4147-A177-3AD203B41FA5}">
                      <a16:colId xmlns:a16="http://schemas.microsoft.com/office/drawing/2014/main" val="3278363047"/>
                    </a:ext>
                  </a:extLst>
                </a:gridCol>
                <a:gridCol w="2149090">
                  <a:extLst>
                    <a:ext uri="{9D8B030D-6E8A-4147-A177-3AD203B41FA5}">
                      <a16:colId xmlns:a16="http://schemas.microsoft.com/office/drawing/2014/main" val="2120594731"/>
                    </a:ext>
                  </a:extLst>
                </a:gridCol>
              </a:tblGrid>
              <a:tr h="7739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Denmark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Finland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Iceland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Norway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Sweden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331652"/>
                  </a:ext>
                </a:extLst>
              </a:tr>
              <a:tr h="652577">
                <a:tc>
                  <a:txBody>
                    <a:bodyPr/>
                    <a:lstStyle/>
                    <a:p>
                      <a:r>
                        <a:rPr lang="sv-SE" b="1" dirty="0" err="1"/>
                        <a:t>Fiscal</a:t>
                      </a:r>
                      <a:r>
                        <a:rPr lang="sv-SE" b="1" dirty="0"/>
                        <a:t> Council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Economic</a:t>
                      </a:r>
                      <a:r>
                        <a:rPr lang="sv-SE" dirty="0"/>
                        <a:t> Council(s)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Economic</a:t>
                      </a:r>
                      <a:r>
                        <a:rPr lang="sv-SE" dirty="0"/>
                        <a:t> Policy Council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Fiscal</a:t>
                      </a:r>
                      <a:r>
                        <a:rPr lang="sv-SE" dirty="0"/>
                        <a:t> Council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Fiscal</a:t>
                      </a:r>
                      <a:r>
                        <a:rPr lang="sv-SE" dirty="0"/>
                        <a:t> Policy Council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459849"/>
                  </a:ext>
                </a:extLst>
              </a:tr>
              <a:tr h="652577">
                <a:tc>
                  <a:txBody>
                    <a:bodyPr/>
                    <a:lstStyle/>
                    <a:p>
                      <a:r>
                        <a:rPr lang="sv-SE" b="1" dirty="0"/>
                        <a:t>Legal basis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Law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regarding</a:t>
                      </a:r>
                      <a:r>
                        <a:rPr lang="sv-SE" dirty="0"/>
                        <a:t> the council(s)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Government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regulation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Budget </a:t>
                      </a:r>
                      <a:r>
                        <a:rPr lang="sv-SE" dirty="0" err="1"/>
                        <a:t>law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Government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regulation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514636"/>
                  </a:ext>
                </a:extLst>
              </a:tr>
              <a:tr h="1211929">
                <a:tc>
                  <a:txBody>
                    <a:bodyPr/>
                    <a:lstStyle/>
                    <a:p>
                      <a:r>
                        <a:rPr lang="sv-SE" b="1" dirty="0" err="1"/>
                        <a:t>Other</a:t>
                      </a:r>
                      <a:r>
                        <a:rPr lang="sv-SE" b="1" dirty="0"/>
                        <a:t> </a:t>
                      </a:r>
                      <a:r>
                        <a:rPr lang="sv-SE" b="1" dirty="0" err="1"/>
                        <a:t>monitoring</a:t>
                      </a:r>
                      <a:r>
                        <a:rPr lang="sv-SE" b="1" dirty="0"/>
                        <a:t> institutions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National </a:t>
                      </a:r>
                      <a:r>
                        <a:rPr lang="sv-SE" dirty="0" err="1"/>
                        <a:t>Audit</a:t>
                      </a:r>
                      <a:r>
                        <a:rPr lang="sv-SE" dirty="0"/>
                        <a:t> Office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Konjunkturinsti</a:t>
                      </a:r>
                      <a:r>
                        <a:rPr lang="sv-SE" dirty="0"/>
                        <a:t>-tutet, Ekonomi-styrningsverket, Riksrevisionen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162561"/>
                  </a:ext>
                </a:extLst>
              </a:tr>
              <a:tr h="1771280">
                <a:tc>
                  <a:txBody>
                    <a:bodyPr/>
                    <a:lstStyle/>
                    <a:p>
                      <a:r>
                        <a:rPr lang="sv-SE" b="1" dirty="0" err="1"/>
                        <a:t>Remit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Fiscal</a:t>
                      </a:r>
                      <a:r>
                        <a:rPr lang="sv-SE" dirty="0"/>
                        <a:t> policy, </a:t>
                      </a:r>
                      <a:r>
                        <a:rPr lang="sv-SE" dirty="0" err="1"/>
                        <a:t>other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economic</a:t>
                      </a:r>
                      <a:r>
                        <a:rPr lang="sv-SE" dirty="0"/>
                        <a:t> policy, </a:t>
                      </a:r>
                      <a:r>
                        <a:rPr lang="sv-SE" dirty="0" err="1"/>
                        <a:t>environmental</a:t>
                      </a:r>
                      <a:r>
                        <a:rPr lang="sv-SE" dirty="0"/>
                        <a:t> policy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Fiscal</a:t>
                      </a:r>
                      <a:r>
                        <a:rPr lang="sv-SE" dirty="0"/>
                        <a:t> policy, </a:t>
                      </a:r>
                      <a:r>
                        <a:rPr lang="sv-SE" dirty="0" err="1"/>
                        <a:t>other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economic</a:t>
                      </a:r>
                      <a:r>
                        <a:rPr lang="sv-SE" dirty="0"/>
                        <a:t> policy and </a:t>
                      </a:r>
                      <a:r>
                        <a:rPr lang="sv-SE" dirty="0" err="1"/>
                        <a:t>economic</a:t>
                      </a:r>
                      <a:r>
                        <a:rPr lang="sv-SE" dirty="0"/>
                        <a:t>-policy institutions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Fiscal</a:t>
                      </a:r>
                      <a:r>
                        <a:rPr lang="sv-SE" dirty="0"/>
                        <a:t> policy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Fiscal</a:t>
                      </a:r>
                      <a:r>
                        <a:rPr lang="sv-SE" dirty="0"/>
                        <a:t> policy,  (</a:t>
                      </a:r>
                      <a:r>
                        <a:rPr lang="sv-SE" dirty="0" err="1"/>
                        <a:t>growth</a:t>
                      </a:r>
                      <a:r>
                        <a:rPr lang="sv-SE" dirty="0"/>
                        <a:t>, </a:t>
                      </a:r>
                      <a:r>
                        <a:rPr lang="sv-SE" dirty="0" err="1"/>
                        <a:t>employ</a:t>
                      </a:r>
                      <a:r>
                        <a:rPr lang="sv-SE" dirty="0"/>
                        <a:t>-ment and </a:t>
                      </a:r>
                      <a:r>
                        <a:rPr lang="sv-SE" dirty="0" err="1"/>
                        <a:t>income</a:t>
                      </a:r>
                      <a:r>
                        <a:rPr lang="sv-SE" dirty="0"/>
                        <a:t> distribution as </a:t>
                      </a:r>
                      <a:r>
                        <a:rPr lang="sv-SE" dirty="0" err="1"/>
                        <a:t>well</a:t>
                      </a:r>
                      <a:r>
                        <a:rPr lang="sv-SE" dirty="0"/>
                        <a:t> as policy </a:t>
                      </a:r>
                      <a:r>
                        <a:rPr lang="sv-SE" dirty="0" err="1"/>
                        <a:t>transparency</a:t>
                      </a:r>
                      <a:r>
                        <a:rPr lang="sv-SE" dirty="0"/>
                        <a:t>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956995"/>
                  </a:ext>
                </a:extLst>
              </a:tr>
              <a:tr h="932253">
                <a:tc>
                  <a:txBody>
                    <a:bodyPr/>
                    <a:lstStyle/>
                    <a:p>
                      <a:r>
                        <a:rPr lang="sv-SE" b="1" dirty="0" err="1"/>
                        <a:t>Own</a:t>
                      </a:r>
                      <a:r>
                        <a:rPr lang="sv-SE" b="1" dirty="0"/>
                        <a:t> </a:t>
                      </a:r>
                      <a:r>
                        <a:rPr lang="sv-SE" b="1" dirty="0" err="1"/>
                        <a:t>models</a:t>
                      </a:r>
                      <a:r>
                        <a:rPr lang="sv-SE" b="1" dirty="0"/>
                        <a:t> and </a:t>
                      </a:r>
                      <a:r>
                        <a:rPr lang="sv-SE" b="1" dirty="0" err="1"/>
                        <a:t>forecasts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Not </a:t>
                      </a:r>
                      <a:r>
                        <a:rPr lang="sv-SE" dirty="0" err="1"/>
                        <a:t>yet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956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175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73175113-BB41-45EB-958E-6D795B88A4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926332"/>
              </p:ext>
            </p:extLst>
          </p:nvPr>
        </p:nvGraphicFramePr>
        <p:xfrm>
          <a:off x="853440" y="154543"/>
          <a:ext cx="11207550" cy="6823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550">
                  <a:extLst>
                    <a:ext uri="{9D8B030D-6E8A-4147-A177-3AD203B41FA5}">
                      <a16:colId xmlns:a16="http://schemas.microsoft.com/office/drawing/2014/main" val="121483144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4117975967"/>
                    </a:ext>
                  </a:extLst>
                </a:gridCol>
                <a:gridCol w="1606387">
                  <a:extLst>
                    <a:ext uri="{9D8B030D-6E8A-4147-A177-3AD203B41FA5}">
                      <a16:colId xmlns:a16="http://schemas.microsoft.com/office/drawing/2014/main" val="1010398673"/>
                    </a:ext>
                  </a:extLst>
                </a:gridCol>
                <a:gridCol w="1771813">
                  <a:extLst>
                    <a:ext uri="{9D8B030D-6E8A-4147-A177-3AD203B41FA5}">
                      <a16:colId xmlns:a16="http://schemas.microsoft.com/office/drawing/2014/main" val="262998839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12767876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398232640"/>
                    </a:ext>
                  </a:extLst>
                </a:gridCol>
              </a:tblGrid>
              <a:tr h="61547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Denmark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Finland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Iceland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Norway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Sweden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800460"/>
                  </a:ext>
                </a:extLst>
              </a:tr>
              <a:tr h="1751806">
                <a:tc>
                  <a:txBody>
                    <a:bodyPr/>
                    <a:lstStyle/>
                    <a:p>
                      <a:r>
                        <a:rPr lang="sv-SE" b="1" dirty="0"/>
                        <a:t>Link to budget process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Evaluation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of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main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govern</a:t>
                      </a:r>
                      <a:r>
                        <a:rPr lang="sv-SE" dirty="0"/>
                        <a:t>-ment policy </a:t>
                      </a:r>
                      <a:r>
                        <a:rPr lang="sv-SE" dirty="0" err="1"/>
                        <a:t>documents</a:t>
                      </a:r>
                      <a:r>
                        <a:rPr lang="sv-SE" dirty="0"/>
                        <a:t> in </a:t>
                      </a:r>
                      <a:r>
                        <a:rPr lang="sv-SE" dirty="0" err="1"/>
                        <a:t>parliamentary</a:t>
                      </a:r>
                      <a:r>
                        <a:rPr lang="sv-SE" dirty="0"/>
                        <a:t> budget process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Report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after</a:t>
                      </a:r>
                      <a:r>
                        <a:rPr lang="sv-SE" dirty="0"/>
                        <a:t> spring </a:t>
                      </a:r>
                      <a:r>
                        <a:rPr lang="sv-SE" dirty="0" err="1"/>
                        <a:t>fiscal</a:t>
                      </a:r>
                      <a:r>
                        <a:rPr lang="sv-SE" dirty="0"/>
                        <a:t> policy bill; public hearing in the </a:t>
                      </a:r>
                      <a:r>
                        <a:rPr lang="sv-SE" dirty="0" err="1"/>
                        <a:t>finance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committee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9206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r>
                        <a:rPr lang="sv-SE" b="1" dirty="0"/>
                        <a:t>Media </a:t>
                      </a:r>
                      <a:r>
                        <a:rPr lang="sv-SE" b="1" dirty="0" err="1"/>
                        <a:t>coverage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Large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Large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312323"/>
                  </a:ext>
                </a:extLst>
              </a:tr>
              <a:tr h="1737360">
                <a:tc>
                  <a:txBody>
                    <a:bodyPr/>
                    <a:lstStyle/>
                    <a:p>
                      <a:r>
                        <a:rPr lang="sv-SE" b="1" dirty="0" err="1"/>
                        <a:t>Qualifications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Knowledge</a:t>
                      </a:r>
                      <a:r>
                        <a:rPr lang="sv-SE" dirty="0"/>
                        <a:t> in </a:t>
                      </a:r>
                      <a:r>
                        <a:rPr lang="sv-SE" dirty="0" err="1"/>
                        <a:t>economics</a:t>
                      </a:r>
                      <a:r>
                        <a:rPr lang="sv-SE" dirty="0"/>
                        <a:t>; in </a:t>
                      </a:r>
                      <a:r>
                        <a:rPr lang="sv-SE" dirty="0" err="1"/>
                        <a:t>practice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university</a:t>
                      </a:r>
                      <a:r>
                        <a:rPr lang="sv-SE" dirty="0"/>
                        <a:t> professors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55" dirty="0" err="1"/>
                        <a:t>Scientific</a:t>
                      </a:r>
                      <a:r>
                        <a:rPr lang="sv-SE" sz="1855" dirty="0"/>
                        <a:t> </a:t>
                      </a:r>
                      <a:r>
                        <a:rPr lang="sv-SE" sz="1855" dirty="0" err="1"/>
                        <a:t>expertise</a:t>
                      </a:r>
                      <a:r>
                        <a:rPr lang="sv-SE" sz="1855" dirty="0"/>
                        <a:t>; in </a:t>
                      </a:r>
                      <a:r>
                        <a:rPr lang="sv-SE" sz="1855" dirty="0" err="1"/>
                        <a:t>practice</a:t>
                      </a:r>
                      <a:r>
                        <a:rPr lang="sv-SE" sz="1855" dirty="0"/>
                        <a:t> </a:t>
                      </a:r>
                      <a:r>
                        <a:rPr lang="sv-SE" sz="1855" dirty="0" err="1"/>
                        <a:t>university</a:t>
                      </a:r>
                      <a:r>
                        <a:rPr lang="sv-SE" sz="1855" dirty="0"/>
                        <a:t> professors</a:t>
                      </a:r>
                      <a:endParaRPr lang="en-GB" sz="1855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Knowledge</a:t>
                      </a:r>
                      <a:r>
                        <a:rPr lang="sv-SE" dirty="0"/>
                        <a:t> on public </a:t>
                      </a:r>
                      <a:r>
                        <a:rPr lang="sv-SE" dirty="0" err="1"/>
                        <a:t>finances</a:t>
                      </a:r>
                      <a:r>
                        <a:rPr lang="sv-SE" dirty="0"/>
                        <a:t>; PhD for </a:t>
                      </a:r>
                      <a:r>
                        <a:rPr lang="sv-SE" dirty="0" err="1"/>
                        <a:t>chair</a:t>
                      </a:r>
                      <a:r>
                        <a:rPr lang="sv-SE" dirty="0"/>
                        <a:t>, </a:t>
                      </a:r>
                      <a:r>
                        <a:rPr lang="sv-SE" dirty="0" err="1"/>
                        <a:t>university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degree</a:t>
                      </a:r>
                      <a:r>
                        <a:rPr lang="sv-SE" dirty="0"/>
                        <a:t> for </a:t>
                      </a:r>
                      <a:r>
                        <a:rPr lang="sv-SE" dirty="0" err="1"/>
                        <a:t>others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Scientific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competence</a:t>
                      </a:r>
                      <a:r>
                        <a:rPr lang="sv-SE" dirty="0"/>
                        <a:t> in </a:t>
                      </a:r>
                      <a:r>
                        <a:rPr lang="sv-SE" dirty="0" err="1"/>
                        <a:t>economics</a:t>
                      </a:r>
                      <a:r>
                        <a:rPr lang="sv-SE" dirty="0"/>
                        <a:t> or practical </a:t>
                      </a:r>
                      <a:r>
                        <a:rPr lang="sv-SE" dirty="0" err="1"/>
                        <a:t>economic</a:t>
                      </a:r>
                      <a:r>
                        <a:rPr lang="sv-SE" dirty="0"/>
                        <a:t>-policy </a:t>
                      </a:r>
                      <a:r>
                        <a:rPr lang="sv-SE" dirty="0" err="1"/>
                        <a:t>expirience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658756"/>
                  </a:ext>
                </a:extLst>
              </a:tr>
              <a:tr h="723215">
                <a:tc>
                  <a:txBody>
                    <a:bodyPr/>
                    <a:lstStyle/>
                    <a:p>
                      <a:r>
                        <a:rPr lang="sv-SE" b="1" dirty="0" err="1"/>
                        <a:t>Appointment</a:t>
                      </a:r>
                      <a:r>
                        <a:rPr lang="sv-SE" b="1" dirty="0"/>
                        <a:t> </a:t>
                      </a:r>
                      <a:r>
                        <a:rPr lang="sv-SE" b="1" dirty="0" err="1"/>
                        <a:t>procedure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Proposal</a:t>
                      </a:r>
                      <a:r>
                        <a:rPr lang="sv-SE" dirty="0"/>
                        <a:t> from council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Proposals</a:t>
                      </a:r>
                      <a:r>
                        <a:rPr lang="sv-SE" dirty="0"/>
                        <a:t> from </a:t>
                      </a:r>
                      <a:r>
                        <a:rPr lang="sv-SE" dirty="0" err="1"/>
                        <a:t>economics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departments</a:t>
                      </a:r>
                      <a:r>
                        <a:rPr lang="sv-SE" dirty="0"/>
                        <a:t> and Academy </a:t>
                      </a:r>
                      <a:r>
                        <a:rPr lang="sv-SE" dirty="0" err="1"/>
                        <a:t>of</a:t>
                      </a:r>
                      <a:r>
                        <a:rPr lang="sv-SE" dirty="0"/>
                        <a:t> Finland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Proposal</a:t>
                      </a:r>
                      <a:r>
                        <a:rPr lang="sv-SE" dirty="0"/>
                        <a:t> from </a:t>
                      </a:r>
                      <a:r>
                        <a:rPr lang="sv-SE" dirty="0" err="1"/>
                        <a:t>Prime</a:t>
                      </a:r>
                      <a:r>
                        <a:rPr lang="sv-SE" dirty="0"/>
                        <a:t> Minister and </a:t>
                      </a:r>
                      <a:r>
                        <a:rPr lang="sv-SE" dirty="0" err="1"/>
                        <a:t>parliament</a:t>
                      </a:r>
                      <a:r>
                        <a:rPr lang="sv-SE" dirty="0"/>
                        <a:t>, </a:t>
                      </a:r>
                      <a:r>
                        <a:rPr lang="sv-SE" dirty="0" err="1"/>
                        <a:t>respectively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Proposal</a:t>
                      </a:r>
                      <a:r>
                        <a:rPr lang="sv-SE" dirty="0"/>
                        <a:t> from </a:t>
                      </a:r>
                      <a:r>
                        <a:rPr lang="sv-SE" dirty="0" err="1"/>
                        <a:t>nomination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committee</a:t>
                      </a:r>
                      <a:r>
                        <a:rPr lang="sv-SE" dirty="0"/>
                        <a:t>: </a:t>
                      </a:r>
                      <a:r>
                        <a:rPr lang="sv-SE" dirty="0" err="1"/>
                        <a:t>heads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of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govern</a:t>
                      </a:r>
                      <a:r>
                        <a:rPr lang="sv-SE" dirty="0"/>
                        <a:t>-ment </a:t>
                      </a:r>
                      <a:r>
                        <a:rPr lang="sv-SE" dirty="0" err="1"/>
                        <a:t>bodies</a:t>
                      </a:r>
                      <a:r>
                        <a:rPr lang="sv-SE" dirty="0"/>
                        <a:t> and </a:t>
                      </a:r>
                      <a:r>
                        <a:rPr lang="sv-SE" dirty="0" err="1"/>
                        <a:t>politicians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201221"/>
                  </a:ext>
                </a:extLst>
              </a:tr>
              <a:tr h="615474">
                <a:tc>
                  <a:txBody>
                    <a:bodyPr/>
                    <a:lstStyle/>
                    <a:p>
                      <a:r>
                        <a:rPr lang="sv-SE" b="1" dirty="0" err="1"/>
                        <a:t>Secretariat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20-25 persons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 persons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 person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 persons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549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232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D00773-A8E2-4858-9639-317359A3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4805"/>
            <a:ext cx="10515600" cy="1325563"/>
          </a:xfrm>
        </p:spPr>
        <p:txBody>
          <a:bodyPr/>
          <a:lstStyle/>
          <a:p>
            <a:r>
              <a:rPr lang="sv-SE" b="1" dirty="0" err="1">
                <a:solidFill>
                  <a:srgbClr val="002060"/>
                </a:solidFill>
              </a:rPr>
              <a:t>Conclusions</a:t>
            </a:r>
            <a:r>
              <a:rPr lang="sv-SE" b="1" dirty="0">
                <a:solidFill>
                  <a:srgbClr val="002060"/>
                </a:solidFill>
              </a:rPr>
              <a:t> on Nordic </a:t>
            </a:r>
            <a:r>
              <a:rPr lang="sv-SE" b="1" dirty="0" err="1">
                <a:solidFill>
                  <a:srgbClr val="002060"/>
                </a:solidFill>
              </a:rPr>
              <a:t>fiscal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councils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358D61-73E2-47B9-94D4-809752975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Resources not commensurate with remits – Iceland, Finland and probably also Sweden</a:t>
            </a:r>
          </a:p>
          <a:p>
            <a:r>
              <a:rPr lang="en-GB" dirty="0"/>
              <a:t>No budget autonomy as recommended in OECD guidelines</a:t>
            </a:r>
          </a:p>
          <a:p>
            <a:r>
              <a:rPr lang="en-GB" dirty="0"/>
              <a:t>Strong </a:t>
            </a:r>
            <a:r>
              <a:rPr lang="en-GB" b="1" dirty="0"/>
              <a:t>rea</a:t>
            </a:r>
            <a:r>
              <a:rPr lang="en-GB" dirty="0"/>
              <a:t>l standing but weak </a:t>
            </a:r>
            <a:r>
              <a:rPr lang="en-GB" b="1" dirty="0"/>
              <a:t>formal</a:t>
            </a:r>
            <a:r>
              <a:rPr lang="en-GB" dirty="0"/>
              <a:t> guarantees for independence</a:t>
            </a:r>
          </a:p>
          <a:p>
            <a:pPr marL="0" indent="0">
              <a:buNone/>
            </a:pPr>
            <a:r>
              <a:rPr lang="en-GB" dirty="0"/>
              <a:t>   - potential risks</a:t>
            </a:r>
          </a:p>
          <a:p>
            <a:r>
              <a:rPr lang="en-GB" dirty="0"/>
              <a:t>No fiscal council in Norway</a:t>
            </a:r>
          </a:p>
          <a:p>
            <a:pPr marL="0" indent="0">
              <a:buNone/>
            </a:pPr>
            <a:r>
              <a:rPr lang="en-GB" dirty="0"/>
              <a:t>   - not in line with strong corporatist tradition – “Norwegian model”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539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F71622-B066-4AE0-8A7E-9FBE12C1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5605"/>
            <a:ext cx="10515600" cy="1325563"/>
          </a:xfrm>
        </p:spPr>
        <p:txBody>
          <a:bodyPr/>
          <a:lstStyle/>
          <a:p>
            <a:r>
              <a:rPr lang="sv-SE" b="1" dirty="0" err="1">
                <a:solidFill>
                  <a:srgbClr val="002060"/>
                </a:solidFill>
              </a:rPr>
              <a:t>Sustainable</a:t>
            </a:r>
            <a:r>
              <a:rPr lang="sv-SE" b="1" dirty="0">
                <a:solidFill>
                  <a:srgbClr val="002060"/>
                </a:solidFill>
              </a:rPr>
              <a:t> public </a:t>
            </a:r>
            <a:r>
              <a:rPr lang="sv-SE" b="1" dirty="0" err="1">
                <a:solidFill>
                  <a:srgbClr val="002060"/>
                </a:solidFill>
              </a:rPr>
              <a:t>finances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D46084-830B-4A7A-99DE-7D45E0120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”The </a:t>
            </a:r>
            <a:r>
              <a:rPr lang="sv-SE" dirty="0" err="1"/>
              <a:t>ability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 </a:t>
            </a:r>
            <a:r>
              <a:rPr lang="sv-SE" dirty="0" err="1"/>
              <a:t>government</a:t>
            </a:r>
            <a:r>
              <a:rPr lang="sv-SE" dirty="0"/>
              <a:t> to service </a:t>
            </a:r>
            <a:r>
              <a:rPr lang="sv-SE" dirty="0" err="1"/>
              <a:t>its</a:t>
            </a:r>
            <a:r>
              <a:rPr lang="sv-SE" dirty="0"/>
              <a:t> </a:t>
            </a:r>
            <a:r>
              <a:rPr lang="sv-SE" dirty="0" err="1"/>
              <a:t>debt</a:t>
            </a:r>
            <a:r>
              <a:rPr lang="sv-SE" dirty="0"/>
              <a:t> at </a:t>
            </a:r>
            <a:r>
              <a:rPr lang="sv-SE" dirty="0" err="1"/>
              <a:t>any</a:t>
            </a:r>
            <a:r>
              <a:rPr lang="sv-SE" dirty="0"/>
              <a:t> </a:t>
            </a:r>
            <a:r>
              <a:rPr lang="sv-SE" dirty="0" err="1"/>
              <a:t>point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time</a:t>
            </a:r>
            <a:r>
              <a:rPr lang="sv-SE" dirty="0"/>
              <a:t>”</a:t>
            </a:r>
          </a:p>
          <a:p>
            <a:r>
              <a:rPr lang="sv-SE" dirty="0"/>
              <a:t>The </a:t>
            </a:r>
            <a:r>
              <a:rPr lang="sv-SE" i="1" dirty="0"/>
              <a:t>intertemporal budget </a:t>
            </a:r>
            <a:r>
              <a:rPr lang="sv-SE" i="1" dirty="0" err="1"/>
              <a:t>constraint</a:t>
            </a:r>
            <a:r>
              <a:rPr lang="sv-SE" i="1" dirty="0"/>
              <a:t> </a:t>
            </a:r>
            <a:r>
              <a:rPr lang="sv-SE" dirty="0"/>
              <a:t>must be fullfilled </a:t>
            </a:r>
            <a:endParaRPr lang="sv-SE" i="1" dirty="0"/>
          </a:p>
          <a:p>
            <a:pPr marL="0" indent="0">
              <a:buNone/>
            </a:pPr>
            <a:r>
              <a:rPr lang="sv-SE" i="1" dirty="0"/>
              <a:t>     - </a:t>
            </a:r>
            <a:r>
              <a:rPr lang="sv-SE" dirty="0" err="1"/>
              <a:t>current</a:t>
            </a:r>
            <a:r>
              <a:rPr lang="sv-SE" dirty="0"/>
              <a:t> </a:t>
            </a:r>
            <a:r>
              <a:rPr lang="sv-SE" dirty="0" err="1"/>
              <a:t>net</a:t>
            </a:r>
            <a:r>
              <a:rPr lang="sv-SE" dirty="0"/>
              <a:t> </a:t>
            </a:r>
            <a:r>
              <a:rPr lang="sv-SE" dirty="0" err="1"/>
              <a:t>financial</a:t>
            </a:r>
            <a:r>
              <a:rPr lang="sv-SE" dirty="0"/>
              <a:t> </a:t>
            </a:r>
            <a:r>
              <a:rPr lang="sv-SE" dirty="0" err="1"/>
              <a:t>wealth</a:t>
            </a:r>
            <a:r>
              <a:rPr lang="sv-SE" dirty="0"/>
              <a:t> at </a:t>
            </a:r>
            <a:r>
              <a:rPr lang="sv-SE" dirty="0" err="1"/>
              <a:t>least</a:t>
            </a:r>
            <a:r>
              <a:rPr lang="sv-SE" dirty="0"/>
              <a:t> </a:t>
            </a:r>
            <a:r>
              <a:rPr lang="sv-SE" dirty="0" err="1"/>
              <a:t>equal</a:t>
            </a:r>
            <a:r>
              <a:rPr lang="sv-SE" dirty="0"/>
              <a:t> to present </a:t>
            </a:r>
            <a:r>
              <a:rPr lang="sv-SE" dirty="0" err="1"/>
              <a:t>value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all </a:t>
            </a:r>
            <a:r>
              <a:rPr lang="sv-SE" dirty="0" err="1"/>
              <a:t>future</a:t>
            </a:r>
            <a:r>
              <a:rPr lang="sv-SE" dirty="0"/>
              <a:t> </a:t>
            </a:r>
            <a:r>
              <a:rPr lang="sv-SE" dirty="0" err="1"/>
              <a:t>primary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 deficits (</a:t>
            </a:r>
            <a:r>
              <a:rPr lang="sv-SE" dirty="0" err="1"/>
              <a:t>shares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GDP)</a:t>
            </a:r>
          </a:p>
          <a:p>
            <a:pPr marL="0" indent="0">
              <a:buNone/>
            </a:pPr>
            <a:r>
              <a:rPr lang="sv-SE" dirty="0"/>
              <a:t>     - </a:t>
            </a:r>
            <a:r>
              <a:rPr lang="sv-SE" dirty="0" err="1"/>
              <a:t>current</a:t>
            </a:r>
            <a:r>
              <a:rPr lang="sv-SE" dirty="0"/>
              <a:t> </a:t>
            </a:r>
            <a:r>
              <a:rPr lang="sv-SE" dirty="0" err="1"/>
              <a:t>net</a:t>
            </a:r>
            <a:r>
              <a:rPr lang="sv-SE" dirty="0"/>
              <a:t> </a:t>
            </a:r>
            <a:r>
              <a:rPr lang="sv-SE" dirty="0" err="1"/>
              <a:t>debt</a:t>
            </a:r>
            <a:r>
              <a:rPr lang="sv-SE" dirty="0"/>
              <a:t> at </a:t>
            </a:r>
            <a:r>
              <a:rPr lang="sv-SE" dirty="0" err="1"/>
              <a:t>most</a:t>
            </a:r>
            <a:r>
              <a:rPr lang="sv-SE" dirty="0"/>
              <a:t> </a:t>
            </a:r>
            <a:r>
              <a:rPr lang="sv-SE" dirty="0" err="1"/>
              <a:t>equal</a:t>
            </a:r>
            <a:r>
              <a:rPr lang="sv-SE" dirty="0"/>
              <a:t> to present </a:t>
            </a:r>
            <a:r>
              <a:rPr lang="sv-SE" dirty="0" err="1"/>
              <a:t>value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all </a:t>
            </a:r>
            <a:r>
              <a:rPr lang="sv-SE" dirty="0" err="1"/>
              <a:t>future</a:t>
            </a:r>
            <a:r>
              <a:rPr lang="sv-SE" dirty="0"/>
              <a:t> </a:t>
            </a:r>
            <a:r>
              <a:rPr lang="sv-SE" dirty="0" err="1"/>
              <a:t>primary</a:t>
            </a:r>
            <a:r>
              <a:rPr lang="sv-SE" dirty="0"/>
              <a:t> </a:t>
            </a:r>
            <a:r>
              <a:rPr lang="sv-SE" dirty="0" err="1"/>
              <a:t>surpluses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 (</a:t>
            </a:r>
            <a:r>
              <a:rPr lang="sv-SE" dirty="0" err="1"/>
              <a:t>shares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GDP) </a:t>
            </a:r>
          </a:p>
          <a:p>
            <a:r>
              <a:rPr lang="sv-SE" dirty="0"/>
              <a:t>The </a:t>
            </a:r>
            <a:r>
              <a:rPr lang="sv-SE" dirty="0" err="1"/>
              <a:t>path</a:t>
            </a:r>
            <a:r>
              <a:rPr lang="sv-SE" dirty="0"/>
              <a:t> for the </a:t>
            </a:r>
            <a:r>
              <a:rPr lang="sv-SE" dirty="0" err="1"/>
              <a:t>primary</a:t>
            </a:r>
            <a:r>
              <a:rPr lang="sv-SE" dirty="0"/>
              <a:t> </a:t>
            </a:r>
            <a:r>
              <a:rPr lang="sv-SE" dirty="0" err="1"/>
              <a:t>balance</a:t>
            </a:r>
            <a:r>
              <a:rPr lang="sv-SE" dirty="0"/>
              <a:t> must </a:t>
            </a:r>
            <a:r>
              <a:rPr lang="sv-SE" dirty="0" err="1"/>
              <a:t>be”economically</a:t>
            </a:r>
            <a:r>
              <a:rPr lang="sv-SE" dirty="0"/>
              <a:t> and </a:t>
            </a:r>
            <a:r>
              <a:rPr lang="sv-SE" dirty="0" err="1"/>
              <a:t>politically</a:t>
            </a:r>
            <a:r>
              <a:rPr lang="sv-SE" dirty="0"/>
              <a:t> </a:t>
            </a:r>
            <a:r>
              <a:rPr lang="sv-SE" dirty="0" err="1"/>
              <a:t>feasible</a:t>
            </a:r>
            <a:r>
              <a:rPr lang="sv-SE" dirty="0"/>
              <a:t>”</a:t>
            </a:r>
          </a:p>
          <a:p>
            <a:r>
              <a:rPr lang="sv-SE" dirty="0" err="1"/>
              <a:t>Difficult</a:t>
            </a:r>
            <a:r>
              <a:rPr lang="sv-SE" dirty="0"/>
              <a:t> to </a:t>
            </a:r>
            <a:r>
              <a:rPr lang="sv-SE" dirty="0" err="1"/>
              <a:t>judge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current</a:t>
            </a:r>
            <a:r>
              <a:rPr lang="sv-SE" dirty="0"/>
              <a:t> </a:t>
            </a:r>
            <a:r>
              <a:rPr lang="sv-SE" dirty="0" err="1"/>
              <a:t>government</a:t>
            </a:r>
            <a:r>
              <a:rPr lang="sv-SE" dirty="0"/>
              <a:t> </a:t>
            </a:r>
            <a:r>
              <a:rPr lang="sv-SE" dirty="0" err="1"/>
              <a:t>cannot</a:t>
            </a:r>
            <a:r>
              <a:rPr lang="sv-SE" dirty="0"/>
              <a:t> make </a:t>
            </a:r>
            <a:r>
              <a:rPr lang="sv-SE" dirty="0" err="1"/>
              <a:t>binding</a:t>
            </a:r>
            <a:r>
              <a:rPr lang="sv-SE" dirty="0"/>
              <a:t> </a:t>
            </a:r>
            <a:r>
              <a:rPr lang="sv-SE" dirty="0" err="1"/>
              <a:t>commitments</a:t>
            </a:r>
            <a:r>
              <a:rPr lang="sv-SE" dirty="0"/>
              <a:t> on the part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future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</a:t>
            </a:r>
            <a:r>
              <a:rPr lang="sv-SE" dirty="0" err="1"/>
              <a:t>governments</a:t>
            </a:r>
            <a:r>
              <a:rPr lang="sv-SE" dirty="0"/>
              <a:t> </a:t>
            </a:r>
          </a:p>
          <a:p>
            <a:r>
              <a:rPr lang="sv-SE" dirty="0"/>
              <a:t>Basic </a:t>
            </a:r>
            <a:r>
              <a:rPr lang="sv-SE" dirty="0" err="1"/>
              <a:t>assumption</a:t>
            </a:r>
            <a:r>
              <a:rPr lang="sv-SE" dirty="0"/>
              <a:t>: </a:t>
            </a:r>
            <a:r>
              <a:rPr lang="sv-SE" dirty="0" err="1"/>
              <a:t>interest</a:t>
            </a:r>
            <a:r>
              <a:rPr lang="sv-SE" dirty="0"/>
              <a:t> rate &gt; </a:t>
            </a:r>
            <a:r>
              <a:rPr lang="sv-SE" dirty="0" err="1"/>
              <a:t>growth</a:t>
            </a:r>
            <a:r>
              <a:rPr lang="sv-SE" dirty="0"/>
              <a:t> rate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971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19F235-504E-4042-9FC9-6D11AF7E3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>
                <a:solidFill>
                  <a:srgbClr val="002060"/>
                </a:solidFill>
              </a:rPr>
              <a:t>Sustainability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of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current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fiscal</a:t>
            </a:r>
            <a:r>
              <a:rPr lang="sv-SE" b="1" dirty="0">
                <a:solidFill>
                  <a:srgbClr val="002060"/>
                </a:solidFill>
              </a:rPr>
              <a:t> policy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DD6EB7-B392-4A29-B057-74BB256BB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u="sng" dirty="0" err="1"/>
              <a:t>Unchanged</a:t>
            </a:r>
            <a:r>
              <a:rPr lang="sv-SE" u="sng" dirty="0"/>
              <a:t> policy</a:t>
            </a:r>
          </a:p>
          <a:p>
            <a:r>
              <a:rPr lang="sv-SE" dirty="0" err="1"/>
              <a:t>Constant</a:t>
            </a:r>
            <a:r>
              <a:rPr lang="sv-SE" dirty="0"/>
              <a:t> tax rates</a:t>
            </a:r>
          </a:p>
          <a:p>
            <a:r>
              <a:rPr lang="sv-SE" dirty="0"/>
              <a:t>Transfer </a:t>
            </a:r>
            <a:r>
              <a:rPr lang="sv-SE" dirty="0" err="1"/>
              <a:t>levels</a:t>
            </a:r>
            <a:r>
              <a:rPr lang="sv-SE" dirty="0"/>
              <a:t> to </a:t>
            </a:r>
            <a:r>
              <a:rPr lang="sv-SE" dirty="0" err="1"/>
              <a:t>households</a:t>
            </a:r>
            <a:r>
              <a:rPr lang="sv-SE" dirty="0"/>
              <a:t> </a:t>
            </a:r>
            <a:r>
              <a:rPr lang="sv-SE" dirty="0" err="1"/>
              <a:t>rise</a:t>
            </a:r>
            <a:r>
              <a:rPr lang="sv-SE" dirty="0"/>
              <a:t> in proportion to </a:t>
            </a:r>
            <a:r>
              <a:rPr lang="sv-SE" dirty="0" err="1"/>
              <a:t>wages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but</a:t>
            </a:r>
            <a:r>
              <a:rPr lang="sv-SE" dirty="0"/>
              <a:t> pensions </a:t>
            </a:r>
            <a:r>
              <a:rPr lang="sv-SE" dirty="0" err="1"/>
              <a:t>follow</a:t>
            </a:r>
            <a:r>
              <a:rPr lang="sv-SE" dirty="0"/>
              <a:t> the </a:t>
            </a:r>
            <a:r>
              <a:rPr lang="sv-SE" dirty="0" err="1"/>
              <a:t>rules</a:t>
            </a:r>
            <a:r>
              <a:rPr lang="sv-SE" dirty="0"/>
              <a:t> in the pension system</a:t>
            </a:r>
          </a:p>
          <a:p>
            <a:r>
              <a:rPr lang="sv-SE" i="1" dirty="0" err="1"/>
              <a:t>Collective</a:t>
            </a:r>
            <a:r>
              <a:rPr lang="sv-SE" i="1" dirty="0"/>
              <a:t> </a:t>
            </a:r>
            <a:r>
              <a:rPr lang="sv-SE" dirty="0"/>
              <a:t>public </a:t>
            </a:r>
            <a:r>
              <a:rPr lang="sv-SE" dirty="0" err="1"/>
              <a:t>consumption</a:t>
            </a:r>
            <a:r>
              <a:rPr lang="sv-SE" dirty="0"/>
              <a:t> </a:t>
            </a:r>
            <a:r>
              <a:rPr lang="sv-SE" dirty="0" err="1"/>
              <a:t>rises</a:t>
            </a:r>
            <a:r>
              <a:rPr lang="sv-SE" dirty="0"/>
              <a:t> in proportion to GDP or population</a:t>
            </a:r>
          </a:p>
          <a:p>
            <a:r>
              <a:rPr lang="sv-SE" dirty="0" err="1"/>
              <a:t>Expenditure</a:t>
            </a:r>
            <a:r>
              <a:rPr lang="sv-SE" dirty="0"/>
              <a:t> per </a:t>
            </a:r>
            <a:r>
              <a:rPr lang="sv-SE" dirty="0" err="1"/>
              <a:t>user</a:t>
            </a:r>
            <a:r>
              <a:rPr lang="sv-SE" dirty="0"/>
              <a:t> on </a:t>
            </a:r>
            <a:r>
              <a:rPr lang="sv-SE" i="1" dirty="0" err="1"/>
              <a:t>individual</a:t>
            </a:r>
            <a:r>
              <a:rPr lang="sv-SE" i="1" dirty="0"/>
              <a:t> </a:t>
            </a:r>
            <a:r>
              <a:rPr lang="sv-SE" dirty="0"/>
              <a:t>public </a:t>
            </a:r>
            <a:r>
              <a:rPr lang="sv-SE" dirty="0" err="1"/>
              <a:t>consumption</a:t>
            </a:r>
            <a:r>
              <a:rPr lang="sv-SE" dirty="0"/>
              <a:t> in </a:t>
            </a:r>
            <a:r>
              <a:rPr lang="sv-SE" dirty="0" err="1"/>
              <a:t>various</a:t>
            </a:r>
            <a:r>
              <a:rPr lang="sv-SE" dirty="0"/>
              <a:t> </a:t>
            </a:r>
            <a:r>
              <a:rPr lang="sv-SE" dirty="0" err="1"/>
              <a:t>socioeconomic</a:t>
            </a:r>
            <a:r>
              <a:rPr lang="sv-SE" dirty="0"/>
              <a:t> </a:t>
            </a:r>
            <a:r>
              <a:rPr lang="sv-SE" dirty="0" err="1"/>
              <a:t>groups</a:t>
            </a:r>
            <a:r>
              <a:rPr lang="sv-SE" dirty="0"/>
              <a:t> </a:t>
            </a:r>
            <a:r>
              <a:rPr lang="sv-SE" dirty="0" err="1"/>
              <a:t>rises</a:t>
            </a:r>
            <a:r>
              <a:rPr lang="sv-SE" dirty="0"/>
              <a:t> in proportion to </a:t>
            </a:r>
            <a:r>
              <a:rPr lang="sv-SE" dirty="0" err="1"/>
              <a:t>wages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061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22FD1A-8660-4C34-B21D-26C129706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>
                <a:solidFill>
                  <a:srgbClr val="002060"/>
                </a:solidFill>
              </a:rPr>
              <a:t>Other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important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assumptions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A0197C-EADE-485A-8668-DF73CCB4E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Lower</a:t>
            </a:r>
            <a:r>
              <a:rPr lang="sv-SE" dirty="0"/>
              <a:t> </a:t>
            </a:r>
            <a:r>
              <a:rPr lang="sv-SE" dirty="0" err="1"/>
              <a:t>productivtiy</a:t>
            </a:r>
            <a:r>
              <a:rPr lang="sv-SE" dirty="0"/>
              <a:t> </a:t>
            </a:r>
            <a:r>
              <a:rPr lang="sv-SE" dirty="0" err="1"/>
              <a:t>growth</a:t>
            </a:r>
            <a:r>
              <a:rPr lang="sv-SE" dirty="0"/>
              <a:t> in </a:t>
            </a:r>
            <a:r>
              <a:rPr lang="sv-SE" dirty="0" err="1"/>
              <a:t>welfare</a:t>
            </a:r>
            <a:r>
              <a:rPr lang="sv-SE" dirty="0"/>
              <a:t> services </a:t>
            </a:r>
            <a:r>
              <a:rPr lang="sv-SE" dirty="0" err="1"/>
              <a:t>than</a:t>
            </a:r>
            <a:r>
              <a:rPr lang="sv-SE" dirty="0"/>
              <a:t> in </a:t>
            </a:r>
            <a:r>
              <a:rPr lang="sv-SE" dirty="0" err="1"/>
              <a:t>goods</a:t>
            </a:r>
            <a:r>
              <a:rPr lang="sv-SE" dirty="0"/>
              <a:t> </a:t>
            </a:r>
            <a:r>
              <a:rPr lang="sv-SE" dirty="0" err="1"/>
              <a:t>production</a:t>
            </a:r>
            <a:endParaRPr lang="sv-SE" dirty="0"/>
          </a:p>
          <a:p>
            <a:r>
              <a:rPr lang="sv-SE" dirty="0" err="1"/>
              <a:t>Constant</a:t>
            </a:r>
            <a:r>
              <a:rPr lang="sv-SE" dirty="0"/>
              <a:t>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share</a:t>
            </a:r>
            <a:r>
              <a:rPr lang="sv-SE" dirty="0"/>
              <a:t> in the private </a:t>
            </a:r>
            <a:r>
              <a:rPr lang="sv-SE" dirty="0" err="1"/>
              <a:t>sector</a:t>
            </a:r>
            <a:endParaRPr lang="sv-SE" dirty="0"/>
          </a:p>
          <a:p>
            <a:r>
              <a:rPr lang="sv-SE" dirty="0"/>
              <a:t>Same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increase</a:t>
            </a:r>
            <a:r>
              <a:rPr lang="sv-SE" dirty="0"/>
              <a:t> in private and in public </a:t>
            </a:r>
            <a:r>
              <a:rPr lang="sv-SE" dirty="0" err="1"/>
              <a:t>sector</a:t>
            </a:r>
            <a:endParaRPr lang="sv-SE" dirty="0"/>
          </a:p>
          <a:p>
            <a:r>
              <a:rPr lang="sv-SE" dirty="0" err="1"/>
              <a:t>Gradual</a:t>
            </a:r>
            <a:r>
              <a:rPr lang="sv-SE" dirty="0"/>
              <a:t> </a:t>
            </a:r>
            <a:r>
              <a:rPr lang="sv-SE" dirty="0" err="1"/>
              <a:t>normalisation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interest-growth</a:t>
            </a:r>
            <a:r>
              <a:rPr lang="sv-SE" dirty="0"/>
              <a:t> differential</a:t>
            </a:r>
          </a:p>
          <a:p>
            <a:r>
              <a:rPr lang="sv-SE" dirty="0" err="1"/>
              <a:t>Unchanged</a:t>
            </a:r>
            <a:r>
              <a:rPr lang="sv-SE" dirty="0"/>
              <a:t> </a:t>
            </a:r>
            <a:r>
              <a:rPr lang="sv-SE" dirty="0" err="1"/>
              <a:t>employment</a:t>
            </a:r>
            <a:r>
              <a:rPr lang="sv-SE" dirty="0"/>
              <a:t> rate and </a:t>
            </a:r>
            <a:r>
              <a:rPr lang="sv-SE" dirty="0" err="1"/>
              <a:t>average</a:t>
            </a:r>
            <a:r>
              <a:rPr lang="sv-SE" dirty="0"/>
              <a:t> </a:t>
            </a:r>
            <a:r>
              <a:rPr lang="sv-SE" dirty="0" err="1"/>
              <a:t>working</a:t>
            </a:r>
            <a:r>
              <a:rPr lang="sv-SE" dirty="0"/>
              <a:t> </a:t>
            </a:r>
            <a:r>
              <a:rPr lang="sv-SE" dirty="0" err="1"/>
              <a:t>time</a:t>
            </a:r>
            <a:r>
              <a:rPr lang="sv-SE" dirty="0"/>
              <a:t> in </a:t>
            </a:r>
            <a:r>
              <a:rPr lang="sv-SE" dirty="0" err="1"/>
              <a:t>various</a:t>
            </a:r>
            <a:r>
              <a:rPr lang="sv-SE" dirty="0"/>
              <a:t> </a:t>
            </a:r>
            <a:r>
              <a:rPr lang="sv-SE" dirty="0" err="1"/>
              <a:t>socioeconomic</a:t>
            </a:r>
            <a:r>
              <a:rPr lang="sv-SE" dirty="0"/>
              <a:t> </a:t>
            </a:r>
            <a:r>
              <a:rPr lang="sv-SE" dirty="0" err="1"/>
              <a:t>groups</a:t>
            </a:r>
            <a:endParaRPr lang="sv-SE" dirty="0"/>
          </a:p>
          <a:p>
            <a:r>
              <a:rPr lang="sv-SE" dirty="0" err="1"/>
              <a:t>Some</a:t>
            </a:r>
            <a:r>
              <a:rPr lang="sv-SE" dirty="0"/>
              <a:t> form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healthy</a:t>
            </a:r>
            <a:r>
              <a:rPr lang="sv-SE" dirty="0"/>
              <a:t> </a:t>
            </a:r>
            <a:r>
              <a:rPr lang="sv-SE" dirty="0" err="1"/>
              <a:t>ageing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88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1EC08E-1DBF-4DEA-B45D-622E5EC12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2060"/>
                </a:solidFill>
              </a:rPr>
              <a:t>My presentation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079C45-DA55-4A89-8688-5685C6190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”</a:t>
            </a:r>
            <a:r>
              <a:rPr lang="sv-SE" dirty="0" err="1"/>
              <a:t>Current</a:t>
            </a:r>
            <a:r>
              <a:rPr lang="sv-SE" dirty="0"/>
              <a:t>” </a:t>
            </a:r>
            <a:r>
              <a:rPr lang="sv-SE" dirty="0" err="1"/>
              <a:t>fiscal</a:t>
            </a:r>
            <a:r>
              <a:rPr lang="sv-SE" dirty="0"/>
              <a:t> situation </a:t>
            </a:r>
          </a:p>
          <a:p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rules</a:t>
            </a:r>
            <a:endParaRPr lang="sv-SE" dirty="0"/>
          </a:p>
          <a:p>
            <a:r>
              <a:rPr lang="sv-SE" dirty="0" err="1"/>
              <a:t>Fiscal</a:t>
            </a:r>
            <a:r>
              <a:rPr lang="sv-SE" dirty="0"/>
              <a:t>-policy </a:t>
            </a:r>
            <a:r>
              <a:rPr lang="sv-SE" dirty="0" err="1"/>
              <a:t>monitoring</a:t>
            </a:r>
            <a:endParaRPr lang="sv-SE" dirty="0"/>
          </a:p>
          <a:p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sustainability</a:t>
            </a:r>
            <a:r>
              <a:rPr lang="sv-SE" dirty="0"/>
              <a:t> </a:t>
            </a:r>
            <a:r>
              <a:rPr lang="sv-SE" dirty="0" err="1"/>
              <a:t>analyses</a:t>
            </a:r>
            <a:endParaRPr lang="sv-SE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37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CEC03D-0206-4745-8B76-137EA9C51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>
                <a:solidFill>
                  <a:srgbClr val="002060"/>
                </a:solidFill>
              </a:rPr>
              <a:t>Sustainability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indicators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F6547F-AD8D-4F6E-A589-67F7C1B2B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S2 </a:t>
            </a:r>
            <a:r>
              <a:rPr lang="sv-SE" dirty="0" err="1"/>
              <a:t>indicator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the </a:t>
            </a:r>
            <a:r>
              <a:rPr lang="sv-SE" dirty="0" err="1"/>
              <a:t>immediate</a:t>
            </a:r>
            <a:r>
              <a:rPr lang="sv-SE" dirty="0"/>
              <a:t> and permanent </a:t>
            </a:r>
            <a:r>
              <a:rPr lang="sv-SE" dirty="0" err="1"/>
              <a:t>strengthening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primary</a:t>
            </a:r>
            <a:r>
              <a:rPr lang="sv-SE" dirty="0"/>
              <a:t> </a:t>
            </a:r>
            <a:r>
              <a:rPr lang="sv-SE" dirty="0" err="1"/>
              <a:t>balance</a:t>
            </a:r>
            <a:r>
              <a:rPr lang="sv-SE" dirty="0"/>
              <a:t> as a</a:t>
            </a:r>
          </a:p>
          <a:p>
            <a:pPr marL="0" indent="0">
              <a:buNone/>
            </a:pPr>
            <a:r>
              <a:rPr lang="sv-SE" dirty="0"/>
              <a:t>     </a:t>
            </a:r>
            <a:r>
              <a:rPr lang="sv-SE" dirty="0" err="1"/>
              <a:t>share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GDP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would</a:t>
            </a:r>
            <a:r>
              <a:rPr lang="sv-SE" dirty="0"/>
              <a:t> </a:t>
            </a:r>
            <a:r>
              <a:rPr lang="sv-SE" i="1" dirty="0" err="1"/>
              <a:t>exactly</a:t>
            </a:r>
            <a:r>
              <a:rPr lang="sv-SE" dirty="0"/>
              <a:t> </a:t>
            </a:r>
            <a:r>
              <a:rPr lang="sv-SE" dirty="0" err="1"/>
              <a:t>fulfill</a:t>
            </a:r>
            <a:r>
              <a:rPr lang="sv-SE" dirty="0"/>
              <a:t> the intertemporal budget</a:t>
            </a:r>
          </a:p>
          <a:p>
            <a:pPr marL="0" indent="0">
              <a:buNone/>
            </a:pPr>
            <a:r>
              <a:rPr lang="sv-SE" dirty="0"/>
              <a:t>     </a:t>
            </a:r>
            <a:r>
              <a:rPr lang="sv-SE" dirty="0" err="1"/>
              <a:t>constraint</a:t>
            </a:r>
            <a:r>
              <a:rPr lang="sv-SE" dirty="0"/>
              <a:t> – and </a:t>
            </a:r>
            <a:r>
              <a:rPr lang="sv-SE" dirty="0" err="1"/>
              <a:t>stabilise</a:t>
            </a:r>
            <a:r>
              <a:rPr lang="sv-SE" dirty="0"/>
              <a:t> </a:t>
            </a:r>
            <a:r>
              <a:rPr lang="sv-SE" dirty="0" err="1"/>
              <a:t>net</a:t>
            </a:r>
            <a:r>
              <a:rPr lang="sv-SE" dirty="0"/>
              <a:t> </a:t>
            </a:r>
            <a:r>
              <a:rPr lang="sv-SE" dirty="0" err="1"/>
              <a:t>debt</a:t>
            </a:r>
            <a:r>
              <a:rPr lang="sv-SE" dirty="0"/>
              <a:t> at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r>
              <a:rPr lang="sv-SE" dirty="0"/>
              <a:t> S1 </a:t>
            </a:r>
            <a:r>
              <a:rPr lang="sv-SE" dirty="0" err="1"/>
              <a:t>indicator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the </a:t>
            </a:r>
            <a:r>
              <a:rPr lang="sv-SE" dirty="0" err="1"/>
              <a:t>immediate</a:t>
            </a:r>
            <a:r>
              <a:rPr lang="sv-SE" dirty="0"/>
              <a:t> and permanent </a:t>
            </a:r>
            <a:r>
              <a:rPr lang="sv-SE" dirty="0" err="1"/>
              <a:t>strengthening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primary</a:t>
            </a:r>
            <a:r>
              <a:rPr lang="sv-SE" dirty="0"/>
              <a:t> </a:t>
            </a:r>
            <a:r>
              <a:rPr lang="sv-SE" dirty="0" err="1"/>
              <a:t>balance</a:t>
            </a:r>
            <a:r>
              <a:rPr lang="sv-SE" dirty="0"/>
              <a:t> as a</a:t>
            </a:r>
          </a:p>
          <a:p>
            <a:pPr marL="0" indent="0">
              <a:buNone/>
            </a:pPr>
            <a:r>
              <a:rPr lang="sv-SE" dirty="0"/>
              <a:t>     </a:t>
            </a:r>
            <a:r>
              <a:rPr lang="sv-SE" dirty="0" err="1"/>
              <a:t>share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GDP </a:t>
            </a:r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implies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a </a:t>
            </a:r>
            <a:r>
              <a:rPr lang="sv-SE" dirty="0" err="1"/>
              <a:t>certain</a:t>
            </a:r>
            <a:r>
              <a:rPr lang="sv-SE" dirty="0"/>
              <a:t> </a:t>
            </a:r>
            <a:r>
              <a:rPr lang="sv-SE" dirty="0" err="1"/>
              <a:t>debt</a:t>
            </a:r>
            <a:r>
              <a:rPr lang="sv-SE" dirty="0"/>
              <a:t> </a:t>
            </a:r>
            <a:r>
              <a:rPr lang="sv-SE" dirty="0" err="1"/>
              <a:t>ratio</a:t>
            </a:r>
            <a:r>
              <a:rPr lang="sv-SE" dirty="0"/>
              <a:t> (</a:t>
            </a:r>
            <a:r>
              <a:rPr lang="sv-SE" dirty="0" err="1"/>
              <a:t>ratio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net</a:t>
            </a:r>
            <a:r>
              <a:rPr lang="sv-SE" dirty="0"/>
              <a:t> </a:t>
            </a:r>
            <a:r>
              <a:rPr lang="sv-SE" dirty="0" err="1"/>
              <a:t>financial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</a:t>
            </a:r>
            <a:r>
              <a:rPr lang="sv-SE" dirty="0" err="1"/>
              <a:t>wealth</a:t>
            </a:r>
            <a:r>
              <a:rPr lang="sv-SE" dirty="0"/>
              <a:t> to GDP) is </a:t>
            </a:r>
            <a:r>
              <a:rPr lang="sv-SE" dirty="0" err="1"/>
              <a:t>reached</a:t>
            </a:r>
            <a:r>
              <a:rPr lang="sv-SE" dirty="0"/>
              <a:t> in a given </a:t>
            </a:r>
            <a:r>
              <a:rPr lang="sv-SE" dirty="0" err="1"/>
              <a:t>year</a:t>
            </a:r>
            <a:r>
              <a:rPr lang="sv-SE" dirty="0"/>
              <a:t> </a:t>
            </a:r>
          </a:p>
          <a:p>
            <a:r>
              <a:rPr lang="sv-SE" dirty="0" err="1"/>
              <a:t>Developments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net</a:t>
            </a:r>
            <a:r>
              <a:rPr lang="sv-SE" dirty="0"/>
              <a:t> </a:t>
            </a:r>
            <a:r>
              <a:rPr lang="sv-SE" dirty="0" err="1"/>
              <a:t>financial</a:t>
            </a:r>
            <a:r>
              <a:rPr lang="sv-SE" dirty="0"/>
              <a:t> </a:t>
            </a:r>
            <a:r>
              <a:rPr lang="sv-SE" dirty="0" err="1"/>
              <a:t>wealth</a:t>
            </a:r>
            <a:r>
              <a:rPr lang="sv-SE" dirty="0"/>
              <a:t> and </a:t>
            </a:r>
            <a:r>
              <a:rPr lang="sv-SE" dirty="0" err="1"/>
              <a:t>debt</a:t>
            </a:r>
            <a:r>
              <a:rPr lang="sv-SE" dirty="0"/>
              <a:t> as </a:t>
            </a:r>
            <a:r>
              <a:rPr lang="sv-SE" dirty="0" err="1"/>
              <a:t>ratios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GDP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939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CA9C5226-AF99-4A05-BBE3-3BD73E408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2060"/>
                </a:solidFill>
              </a:rPr>
              <a:t>The S2 </a:t>
            </a:r>
            <a:r>
              <a:rPr lang="sv-SE" b="1" dirty="0" err="1">
                <a:solidFill>
                  <a:srgbClr val="002060"/>
                </a:solidFill>
              </a:rPr>
              <a:t>indicator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D6137F2-9FE3-4FAF-9EA5-DA6A294CA4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Advantages</a:t>
            </a:r>
            <a:endParaRPr lang="en-GB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B346C0-D44F-4518-A6F9-B3DF181600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Information on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sustainability</a:t>
            </a:r>
            <a:r>
              <a:rPr lang="sv-SE" dirty="0"/>
              <a:t> </a:t>
            </a:r>
            <a:r>
              <a:rPr lang="sv-SE" dirty="0" err="1"/>
              <a:t>condensed</a:t>
            </a:r>
            <a:r>
              <a:rPr lang="sv-SE" dirty="0"/>
              <a:t> </a:t>
            </a:r>
            <a:r>
              <a:rPr lang="sv-SE" dirty="0" err="1"/>
              <a:t>into</a:t>
            </a:r>
            <a:r>
              <a:rPr lang="sv-SE" dirty="0"/>
              <a:t>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metric</a:t>
            </a:r>
            <a:endParaRPr lang="sv-SE" dirty="0"/>
          </a:p>
          <a:p>
            <a:r>
              <a:rPr lang="sv-SE" dirty="0" err="1"/>
              <a:t>Allows</a:t>
            </a:r>
            <a:r>
              <a:rPr lang="sv-SE" dirty="0"/>
              <a:t> </a:t>
            </a:r>
            <a:r>
              <a:rPr lang="sv-SE" dirty="0" err="1"/>
              <a:t>comparisons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</a:t>
            </a:r>
            <a:r>
              <a:rPr lang="sv-SE" dirty="0" err="1"/>
              <a:t>paths</a:t>
            </a:r>
            <a:r>
              <a:rPr lang="sv-SE" dirty="0"/>
              <a:t> and </a:t>
            </a:r>
            <a:r>
              <a:rPr lang="sv-SE" dirty="0" err="1"/>
              <a:t>countries</a:t>
            </a:r>
            <a:endParaRPr lang="en-GB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8CFA5CA0-2D87-4DF1-B8DE-D4D1D2FCD3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err="1"/>
              <a:t>Disadvantages</a:t>
            </a:r>
            <a:endParaRPr lang="en-GB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7D03A9CD-4391-47B6-85A0-6CF80589C73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/>
              <a:t>Too</a:t>
            </a:r>
            <a:r>
              <a:rPr lang="sv-SE" dirty="0"/>
              <a:t> </a:t>
            </a:r>
            <a:r>
              <a:rPr lang="sv-SE" dirty="0" err="1"/>
              <a:t>much</a:t>
            </a:r>
            <a:r>
              <a:rPr lang="sv-SE" dirty="0"/>
              <a:t> information </a:t>
            </a:r>
            <a:r>
              <a:rPr lang="sv-SE" dirty="0" err="1"/>
              <a:t>squeezed</a:t>
            </a:r>
            <a:r>
              <a:rPr lang="sv-SE" dirty="0"/>
              <a:t> </a:t>
            </a:r>
            <a:r>
              <a:rPr lang="sv-SE" dirty="0" err="1"/>
              <a:t>into</a:t>
            </a:r>
            <a:r>
              <a:rPr lang="sv-SE" dirty="0"/>
              <a:t>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metric</a:t>
            </a:r>
            <a:r>
              <a:rPr lang="sv-SE" dirty="0"/>
              <a:t>?</a:t>
            </a:r>
          </a:p>
          <a:p>
            <a:r>
              <a:rPr lang="sv-SE" dirty="0"/>
              <a:t>The </a:t>
            </a:r>
            <a:r>
              <a:rPr lang="sv-SE" dirty="0" err="1"/>
              <a:t>exact</a:t>
            </a:r>
            <a:r>
              <a:rPr lang="sv-SE" dirty="0"/>
              <a:t> </a:t>
            </a:r>
            <a:r>
              <a:rPr lang="sv-SE" dirty="0" err="1"/>
              <a:t>path</a:t>
            </a:r>
            <a:r>
              <a:rPr lang="sv-SE" dirty="0"/>
              <a:t> </a:t>
            </a:r>
            <a:r>
              <a:rPr lang="sv-SE" dirty="0" err="1"/>
              <a:t>matters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dangerous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large</a:t>
            </a:r>
            <a:r>
              <a:rPr lang="sv-SE" dirty="0"/>
              <a:t> deficits</a:t>
            </a:r>
          </a:p>
          <a:p>
            <a:pPr marL="0" indent="0">
              <a:buNone/>
            </a:pPr>
            <a:r>
              <a:rPr lang="sv-SE" dirty="0"/>
              <a:t>       in the </a:t>
            </a:r>
            <a:r>
              <a:rPr lang="sv-SE" dirty="0" err="1"/>
              <a:t>near</a:t>
            </a:r>
            <a:r>
              <a:rPr lang="sv-SE" dirty="0"/>
              <a:t> </a:t>
            </a:r>
            <a:r>
              <a:rPr lang="sv-SE" dirty="0" err="1"/>
              <a:t>future</a:t>
            </a:r>
            <a:r>
              <a:rPr lang="sv-SE" dirty="0"/>
              <a:t> </a:t>
            </a:r>
            <a:r>
              <a:rPr lang="sv-SE" dirty="0" err="1"/>
              <a:t>even</a:t>
            </a:r>
            <a:r>
              <a:rPr lang="sv-SE" dirty="0"/>
              <a:t> </a:t>
            </a:r>
            <a:r>
              <a:rPr lang="sv-SE" dirty="0" err="1"/>
              <a:t>with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 </a:t>
            </a:r>
            <a:r>
              <a:rPr lang="sv-SE" dirty="0" err="1"/>
              <a:t>large</a:t>
            </a:r>
            <a:r>
              <a:rPr lang="sv-SE" dirty="0"/>
              <a:t> </a:t>
            </a:r>
            <a:r>
              <a:rPr lang="sv-SE" dirty="0" err="1"/>
              <a:t>projected</a:t>
            </a:r>
            <a:r>
              <a:rPr lang="sv-SE" dirty="0"/>
              <a:t> </a:t>
            </a:r>
            <a:r>
              <a:rPr lang="sv-SE" dirty="0" err="1"/>
              <a:t>surpluses</a:t>
            </a:r>
            <a:r>
              <a:rPr lang="sv-SE" dirty="0"/>
              <a:t> in a</a:t>
            </a:r>
          </a:p>
          <a:p>
            <a:pPr marL="0" indent="0">
              <a:buNone/>
            </a:pPr>
            <a:r>
              <a:rPr lang="sv-SE" dirty="0"/>
              <a:t>       </a:t>
            </a:r>
            <a:r>
              <a:rPr lang="sv-SE" dirty="0" err="1"/>
              <a:t>distant</a:t>
            </a:r>
            <a:r>
              <a:rPr lang="sv-SE" dirty="0"/>
              <a:t> </a:t>
            </a:r>
            <a:r>
              <a:rPr lang="sv-SE" dirty="0" err="1"/>
              <a:t>future</a:t>
            </a:r>
            <a:r>
              <a:rPr lang="sv-SE" dirty="0"/>
              <a:t> </a:t>
            </a:r>
          </a:p>
          <a:p>
            <a:r>
              <a:rPr lang="sv-SE" dirty="0"/>
              <a:t>S2 = 0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imply</a:t>
            </a:r>
            <a:r>
              <a:rPr lang="sv-SE" dirty="0"/>
              <a:t> </a:t>
            </a:r>
            <a:r>
              <a:rPr lang="sv-SE" dirty="0" err="1"/>
              <a:t>very</a:t>
            </a:r>
            <a:r>
              <a:rPr lang="sv-SE" dirty="0"/>
              <a:t> different long-</a:t>
            </a:r>
            <a:r>
              <a:rPr lang="sv-SE" dirty="0" err="1"/>
              <a:t>run</a:t>
            </a:r>
            <a:r>
              <a:rPr lang="sv-SE" dirty="0"/>
              <a:t> </a:t>
            </a:r>
            <a:r>
              <a:rPr lang="sv-SE" dirty="0" err="1"/>
              <a:t>wealth</a:t>
            </a:r>
            <a:r>
              <a:rPr lang="sv-SE" dirty="0"/>
              <a:t> and </a:t>
            </a:r>
            <a:r>
              <a:rPr lang="sv-SE" dirty="0" err="1"/>
              <a:t>debt</a:t>
            </a:r>
            <a:r>
              <a:rPr lang="sv-SE" dirty="0"/>
              <a:t> </a:t>
            </a:r>
            <a:r>
              <a:rPr lang="sv-SE" dirty="0" err="1"/>
              <a:t>ratios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009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3BFE20-B1B3-4A29-B885-5A4EA36F9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2060"/>
                </a:solidFill>
              </a:rPr>
              <a:t>The S1 </a:t>
            </a:r>
            <a:r>
              <a:rPr lang="sv-SE" b="1" dirty="0" err="1">
                <a:solidFill>
                  <a:srgbClr val="002060"/>
                </a:solidFill>
              </a:rPr>
              <a:t>indicator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CDF8FA-0AC2-4C55-A689-C99F7678C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Which</a:t>
            </a:r>
            <a:r>
              <a:rPr lang="sv-SE" dirty="0"/>
              <a:t> </a:t>
            </a:r>
            <a:r>
              <a:rPr lang="sv-SE" dirty="0" err="1"/>
              <a:t>debt</a:t>
            </a:r>
            <a:r>
              <a:rPr lang="sv-SE" dirty="0"/>
              <a:t> </a:t>
            </a:r>
            <a:r>
              <a:rPr lang="sv-SE" dirty="0" err="1"/>
              <a:t>ratio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be </a:t>
            </a:r>
            <a:r>
              <a:rPr lang="sv-SE" dirty="0" err="1"/>
              <a:t>targeted</a:t>
            </a:r>
            <a:r>
              <a:rPr lang="sv-SE" dirty="0"/>
              <a:t>?</a:t>
            </a:r>
          </a:p>
          <a:p>
            <a:pPr marL="0" indent="0">
              <a:buNone/>
            </a:pPr>
            <a:r>
              <a:rPr lang="sv-SE" dirty="0"/>
              <a:t>    - 60% </a:t>
            </a:r>
            <a:r>
              <a:rPr lang="sv-SE" dirty="0" err="1"/>
              <a:t>of</a:t>
            </a:r>
            <a:r>
              <a:rPr lang="sv-SE" dirty="0"/>
              <a:t> GDP as in EU </a:t>
            </a:r>
            <a:r>
              <a:rPr lang="sv-SE" dirty="0" err="1"/>
              <a:t>rules</a:t>
            </a:r>
            <a:r>
              <a:rPr lang="sv-SE" dirty="0"/>
              <a:t>?</a:t>
            </a:r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appropriate</a:t>
            </a:r>
            <a:r>
              <a:rPr lang="sv-SE" dirty="0"/>
              <a:t> </a:t>
            </a:r>
            <a:r>
              <a:rPr lang="sv-SE" dirty="0" err="1"/>
              <a:t>safety</a:t>
            </a:r>
            <a:r>
              <a:rPr lang="sv-SE" dirty="0"/>
              <a:t> </a:t>
            </a:r>
            <a:r>
              <a:rPr lang="sv-SE" dirty="0" err="1"/>
              <a:t>margin</a:t>
            </a:r>
            <a:r>
              <a:rPr lang="sv-SE" dirty="0"/>
              <a:t> to 60%?</a:t>
            </a:r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own</a:t>
            </a:r>
            <a:r>
              <a:rPr lang="sv-SE" dirty="0"/>
              <a:t> </a:t>
            </a:r>
            <a:r>
              <a:rPr lang="sv-SE" dirty="0" err="1"/>
              <a:t>debt</a:t>
            </a:r>
            <a:r>
              <a:rPr lang="sv-SE" dirty="0"/>
              <a:t> </a:t>
            </a:r>
            <a:r>
              <a:rPr lang="sv-SE" dirty="0" err="1"/>
              <a:t>target</a:t>
            </a:r>
            <a:r>
              <a:rPr lang="sv-SE" dirty="0"/>
              <a:t> (35% </a:t>
            </a:r>
            <a:r>
              <a:rPr lang="sv-SE" dirty="0" err="1"/>
              <a:t>of</a:t>
            </a:r>
            <a:r>
              <a:rPr lang="sv-SE" dirty="0"/>
              <a:t> GDP as in Sweden)?</a:t>
            </a:r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safety</a:t>
            </a:r>
            <a:r>
              <a:rPr lang="sv-SE" dirty="0"/>
              <a:t> </a:t>
            </a:r>
            <a:r>
              <a:rPr lang="sv-SE" dirty="0" err="1"/>
              <a:t>margin</a:t>
            </a:r>
            <a:r>
              <a:rPr lang="sv-SE" dirty="0"/>
              <a:t> to </a:t>
            </a:r>
            <a:r>
              <a:rPr lang="sv-SE" i="1" dirty="0" err="1"/>
              <a:t>critical</a:t>
            </a:r>
            <a:r>
              <a:rPr lang="sv-SE" i="1" dirty="0"/>
              <a:t> </a:t>
            </a:r>
            <a:r>
              <a:rPr lang="sv-SE" i="1" dirty="0" err="1"/>
              <a:t>level</a:t>
            </a:r>
            <a:r>
              <a:rPr lang="sv-SE" i="1" dirty="0"/>
              <a:t>?</a:t>
            </a:r>
          </a:p>
          <a:p>
            <a:pPr marL="0" indent="0">
              <a:buNone/>
            </a:pPr>
            <a:r>
              <a:rPr lang="sv-SE" i="1" dirty="0"/>
              <a:t>    - </a:t>
            </a:r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determine</a:t>
            </a:r>
            <a:r>
              <a:rPr lang="sv-SE" dirty="0"/>
              <a:t> </a:t>
            </a:r>
            <a:r>
              <a:rPr lang="sv-SE" dirty="0" err="1"/>
              <a:t>critical</a:t>
            </a:r>
            <a:r>
              <a:rPr lang="sv-SE" dirty="0"/>
              <a:t> </a:t>
            </a:r>
            <a:r>
              <a:rPr lang="sv-SE" dirty="0" err="1"/>
              <a:t>level</a:t>
            </a:r>
            <a:r>
              <a:rPr lang="sv-SE" dirty="0"/>
              <a:t>?</a:t>
            </a:r>
          </a:p>
          <a:p>
            <a:r>
              <a:rPr lang="sv-SE" dirty="0"/>
              <a:t>Maastricht </a:t>
            </a:r>
            <a:r>
              <a:rPr lang="sv-SE" dirty="0" err="1"/>
              <a:t>debt</a:t>
            </a:r>
            <a:r>
              <a:rPr lang="sv-SE" dirty="0"/>
              <a:t> or </a:t>
            </a:r>
            <a:r>
              <a:rPr lang="sv-SE" dirty="0" err="1"/>
              <a:t>net</a:t>
            </a:r>
            <a:r>
              <a:rPr lang="sv-SE" dirty="0"/>
              <a:t> </a:t>
            </a:r>
            <a:r>
              <a:rPr lang="sv-SE" dirty="0" err="1"/>
              <a:t>financial</a:t>
            </a:r>
            <a:r>
              <a:rPr lang="sv-SE" dirty="0"/>
              <a:t> </a:t>
            </a:r>
            <a:r>
              <a:rPr lang="sv-SE" dirty="0" err="1"/>
              <a:t>wealth</a:t>
            </a:r>
            <a:r>
              <a:rPr lang="sv-SE" dirty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2787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0CF455-080E-484F-8A0C-3E9A8DB75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403"/>
            <a:ext cx="10515600" cy="837197"/>
          </a:xfrm>
        </p:spPr>
        <p:txBody>
          <a:bodyPr>
            <a:normAutofit fontScale="90000"/>
          </a:bodyPr>
          <a:lstStyle/>
          <a:p>
            <a:r>
              <a:rPr lang="sv-SE" sz="3600" b="1" dirty="0">
                <a:solidFill>
                  <a:srgbClr val="002060"/>
                </a:solidFill>
              </a:rPr>
              <a:t>Old-age </a:t>
            </a:r>
            <a:r>
              <a:rPr lang="sv-SE" sz="3600" b="1" dirty="0" err="1">
                <a:solidFill>
                  <a:srgbClr val="002060"/>
                </a:solidFill>
              </a:rPr>
              <a:t>dependency</a:t>
            </a:r>
            <a:r>
              <a:rPr lang="sv-SE" sz="3600" b="1" dirty="0">
                <a:solidFill>
                  <a:srgbClr val="002060"/>
                </a:solidFill>
              </a:rPr>
              <a:t> </a:t>
            </a:r>
            <a:r>
              <a:rPr lang="sv-SE" sz="3600" b="1" dirty="0" err="1">
                <a:solidFill>
                  <a:srgbClr val="002060"/>
                </a:solidFill>
              </a:rPr>
              <a:t>ratio</a:t>
            </a:r>
            <a:r>
              <a:rPr lang="sv-SE" sz="3600" b="1" dirty="0">
                <a:solidFill>
                  <a:srgbClr val="002060"/>
                </a:solidFill>
              </a:rPr>
              <a:t> (65+ as a </a:t>
            </a:r>
            <a:r>
              <a:rPr lang="sv-SE" sz="3600" b="1" dirty="0" err="1">
                <a:solidFill>
                  <a:srgbClr val="002060"/>
                </a:solidFill>
              </a:rPr>
              <a:t>share</a:t>
            </a:r>
            <a:r>
              <a:rPr lang="sv-SE" sz="3600" b="1" dirty="0">
                <a:solidFill>
                  <a:srgbClr val="002060"/>
                </a:solidFill>
              </a:rPr>
              <a:t> </a:t>
            </a:r>
            <a:r>
              <a:rPr lang="sv-SE" sz="3600" b="1" dirty="0" err="1">
                <a:solidFill>
                  <a:srgbClr val="002060"/>
                </a:solidFill>
              </a:rPr>
              <a:t>of</a:t>
            </a:r>
            <a:r>
              <a:rPr lang="sv-SE" sz="3600" b="1" dirty="0">
                <a:solidFill>
                  <a:srgbClr val="002060"/>
                </a:solidFill>
              </a:rPr>
              <a:t> 20– 64), </a:t>
            </a:r>
            <a:r>
              <a:rPr lang="sv-SE" sz="3600" b="1" dirty="0" err="1">
                <a:solidFill>
                  <a:srgbClr val="002060"/>
                </a:solidFill>
              </a:rPr>
              <a:t>percent</a:t>
            </a:r>
            <a:r>
              <a:rPr lang="sv-SE" sz="3600" b="1" dirty="0">
                <a:solidFill>
                  <a:srgbClr val="002060"/>
                </a:solidFill>
              </a:rPr>
              <a:t> </a:t>
            </a:r>
            <a:endParaRPr lang="en-GB" sz="3600" b="1" dirty="0">
              <a:solidFill>
                <a:srgbClr val="002060"/>
              </a:solidFill>
            </a:endParaRP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F9BC024-5A5A-4806-8DEE-BB60AA7EBC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6947" y="1310326"/>
            <a:ext cx="8729221" cy="483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8716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407675-69C9-4D1B-AA62-FAE6505E9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491" y="69669"/>
            <a:ext cx="10515600" cy="611368"/>
          </a:xfrm>
        </p:spPr>
        <p:txBody>
          <a:bodyPr>
            <a:normAutofit fontScale="90000"/>
          </a:bodyPr>
          <a:lstStyle/>
          <a:p>
            <a:r>
              <a:rPr lang="sv-SE" sz="3600" b="1" dirty="0" err="1">
                <a:solidFill>
                  <a:srgbClr val="002060"/>
                </a:solidFill>
              </a:rPr>
              <a:t>Oldest</a:t>
            </a:r>
            <a:r>
              <a:rPr lang="sv-SE" sz="3600" b="1" dirty="0">
                <a:solidFill>
                  <a:srgbClr val="002060"/>
                </a:solidFill>
              </a:rPr>
              <a:t>-age </a:t>
            </a:r>
            <a:r>
              <a:rPr lang="sv-SE" sz="3600" b="1" dirty="0" err="1">
                <a:solidFill>
                  <a:srgbClr val="002060"/>
                </a:solidFill>
              </a:rPr>
              <a:t>dependency</a:t>
            </a:r>
            <a:r>
              <a:rPr lang="sv-SE" sz="3600" b="1" dirty="0">
                <a:solidFill>
                  <a:srgbClr val="002060"/>
                </a:solidFill>
              </a:rPr>
              <a:t> </a:t>
            </a:r>
            <a:r>
              <a:rPr lang="sv-SE" sz="3600" b="1" dirty="0" err="1">
                <a:solidFill>
                  <a:srgbClr val="002060"/>
                </a:solidFill>
              </a:rPr>
              <a:t>ratio</a:t>
            </a:r>
            <a:r>
              <a:rPr lang="sv-SE" sz="3600" b="1" dirty="0">
                <a:solidFill>
                  <a:srgbClr val="002060"/>
                </a:solidFill>
              </a:rPr>
              <a:t> (80+ as </a:t>
            </a:r>
            <a:r>
              <a:rPr lang="sv-SE" sz="3600" b="1" dirty="0" err="1">
                <a:solidFill>
                  <a:srgbClr val="002060"/>
                </a:solidFill>
              </a:rPr>
              <a:t>share</a:t>
            </a:r>
            <a:r>
              <a:rPr lang="sv-SE" sz="3600" b="1" dirty="0">
                <a:solidFill>
                  <a:srgbClr val="002060"/>
                </a:solidFill>
              </a:rPr>
              <a:t> </a:t>
            </a:r>
            <a:r>
              <a:rPr lang="sv-SE" sz="3600" b="1" dirty="0" err="1">
                <a:solidFill>
                  <a:srgbClr val="002060"/>
                </a:solidFill>
              </a:rPr>
              <a:t>of</a:t>
            </a:r>
            <a:r>
              <a:rPr lang="sv-SE" sz="3600" b="1" dirty="0">
                <a:solidFill>
                  <a:srgbClr val="002060"/>
                </a:solidFill>
              </a:rPr>
              <a:t> 20-64), </a:t>
            </a:r>
            <a:r>
              <a:rPr lang="sv-SE" sz="3600" b="1" dirty="0" err="1">
                <a:solidFill>
                  <a:srgbClr val="002060"/>
                </a:solidFill>
              </a:rPr>
              <a:t>percent</a:t>
            </a:r>
            <a:r>
              <a:rPr lang="sv-SE" sz="3600" b="1" dirty="0">
                <a:solidFill>
                  <a:srgbClr val="002060"/>
                </a:solidFill>
              </a:rPr>
              <a:t> </a:t>
            </a:r>
            <a:endParaRPr lang="en-GB" sz="3600" b="1" dirty="0">
              <a:solidFill>
                <a:srgbClr val="002060"/>
              </a:solidFill>
            </a:endParaRP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88D75780-130E-4A82-9775-32EEB53D52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3253" y="1253765"/>
            <a:ext cx="8814062" cy="490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198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293F6A-B991-4241-8DD8-21E0EC732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184638"/>
            <a:ext cx="10597662" cy="496399"/>
          </a:xfrm>
        </p:spPr>
        <p:txBody>
          <a:bodyPr>
            <a:normAutofit fontScale="90000"/>
          </a:bodyPr>
          <a:lstStyle/>
          <a:p>
            <a:r>
              <a:rPr lang="sv-SE" sz="3200" b="1" dirty="0" err="1">
                <a:solidFill>
                  <a:srgbClr val="002060"/>
                </a:solidFill>
              </a:rPr>
              <a:t>Fiscal</a:t>
            </a:r>
            <a:r>
              <a:rPr lang="sv-SE" sz="3200" b="1" dirty="0">
                <a:solidFill>
                  <a:srgbClr val="002060"/>
                </a:solidFill>
              </a:rPr>
              <a:t> </a:t>
            </a:r>
            <a:r>
              <a:rPr lang="sv-SE" sz="3200" b="1" dirty="0" err="1">
                <a:solidFill>
                  <a:srgbClr val="002060"/>
                </a:solidFill>
              </a:rPr>
              <a:t>sustainability</a:t>
            </a:r>
            <a:r>
              <a:rPr lang="sv-SE" sz="3200" b="1" dirty="0">
                <a:solidFill>
                  <a:srgbClr val="002060"/>
                </a:solidFill>
              </a:rPr>
              <a:t> </a:t>
            </a:r>
            <a:r>
              <a:rPr lang="sv-SE" sz="3200" b="1" dirty="0" err="1">
                <a:solidFill>
                  <a:srgbClr val="002060"/>
                </a:solidFill>
              </a:rPr>
              <a:t>analyses</a:t>
            </a:r>
            <a:endParaRPr lang="en-GB" sz="3200" b="1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599883-DA1F-403F-9438-7D6A6A50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4931"/>
            <a:ext cx="10515600" cy="5412032"/>
          </a:xfrm>
        </p:spPr>
        <p:txBody>
          <a:bodyPr>
            <a:normAutofit fontScale="62500" lnSpcReduction="20000"/>
          </a:bodyPr>
          <a:lstStyle/>
          <a:p>
            <a:r>
              <a:rPr lang="sv-SE" b="1" dirty="0" err="1"/>
              <a:t>Denmark</a:t>
            </a:r>
            <a:endParaRPr lang="sv-SE" b="1" dirty="0"/>
          </a:p>
          <a:p>
            <a:pPr marL="0" indent="0">
              <a:buNone/>
            </a:pPr>
            <a:r>
              <a:rPr lang="sv-SE" dirty="0"/>
              <a:t>       - </a:t>
            </a:r>
            <a:r>
              <a:rPr lang="sv-SE" dirty="0" err="1"/>
              <a:t>Ministry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Finance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 - </a:t>
            </a:r>
            <a:r>
              <a:rPr lang="en-GB" dirty="0"/>
              <a:t>The Economic Council(s) </a:t>
            </a:r>
          </a:p>
          <a:p>
            <a:pPr marL="0" indent="0">
              <a:buNone/>
            </a:pPr>
            <a:r>
              <a:rPr lang="en-GB" dirty="0"/>
              <a:t>       - (DREAM)</a:t>
            </a:r>
          </a:p>
          <a:p>
            <a:r>
              <a:rPr lang="en-GB" b="1" dirty="0"/>
              <a:t>Finland</a:t>
            </a:r>
          </a:p>
          <a:p>
            <a:pPr marL="0" indent="0">
              <a:buNone/>
            </a:pPr>
            <a:r>
              <a:rPr lang="en-GB" dirty="0"/>
              <a:t>     - Ministry of Finland</a:t>
            </a:r>
          </a:p>
          <a:p>
            <a:pPr marL="0" indent="0">
              <a:buNone/>
            </a:pPr>
            <a:r>
              <a:rPr lang="en-GB" dirty="0"/>
              <a:t>     - Bank of Finland</a:t>
            </a:r>
          </a:p>
          <a:p>
            <a:pPr marL="0" indent="0">
              <a:buNone/>
            </a:pPr>
            <a:r>
              <a:rPr lang="en-GB" dirty="0"/>
              <a:t>     - (ETLA)</a:t>
            </a:r>
          </a:p>
          <a:p>
            <a:pPr marL="0" indent="0">
              <a:buNone/>
            </a:pPr>
            <a:r>
              <a:rPr lang="en-GB" dirty="0"/>
              <a:t>     - (Economic Policy Council)</a:t>
            </a:r>
          </a:p>
          <a:p>
            <a:r>
              <a:rPr lang="en-GB" b="1" dirty="0"/>
              <a:t>Norway</a:t>
            </a:r>
          </a:p>
          <a:p>
            <a:pPr marL="0" indent="0">
              <a:buNone/>
            </a:pPr>
            <a:r>
              <a:rPr lang="en-GB" dirty="0"/>
              <a:t>     - Ministry of Finance</a:t>
            </a:r>
          </a:p>
          <a:p>
            <a:pPr marL="0" indent="0">
              <a:buNone/>
            </a:pPr>
            <a:r>
              <a:rPr lang="en-GB" dirty="0"/>
              <a:t>     - (Statistics Norway)</a:t>
            </a:r>
          </a:p>
          <a:p>
            <a:r>
              <a:rPr lang="en-GB" b="1" dirty="0"/>
              <a:t>Sweden</a:t>
            </a:r>
          </a:p>
          <a:p>
            <a:pPr marL="0" indent="0">
              <a:buNone/>
            </a:pPr>
            <a:r>
              <a:rPr lang="en-GB" dirty="0"/>
              <a:t>     - Ministry of Finance</a:t>
            </a:r>
          </a:p>
          <a:p>
            <a:pPr marL="0" indent="0">
              <a:buNone/>
            </a:pPr>
            <a:r>
              <a:rPr lang="en-GB" dirty="0"/>
              <a:t>     - National Institute of Economic Research </a:t>
            </a:r>
          </a:p>
          <a:p>
            <a:pPr marL="0" indent="0">
              <a:buNone/>
            </a:pPr>
            <a:r>
              <a:rPr lang="en-GB" dirty="0"/>
              <a:t>     - ((Fiscal Policy Council)) </a:t>
            </a:r>
          </a:p>
        </p:txBody>
      </p:sp>
    </p:spTree>
    <p:extLst>
      <p:ext uri="{BB962C8B-B14F-4D97-AF65-F5344CB8AC3E}">
        <p14:creationId xmlns:p14="http://schemas.microsoft.com/office/powerpoint/2010/main" val="40607589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6A2539-D57D-4FA1-9327-1B56FDE03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2060"/>
                </a:solidFill>
              </a:rPr>
              <a:t>Observations </a:t>
            </a:r>
            <a:r>
              <a:rPr lang="sv-SE" b="1" dirty="0" err="1">
                <a:solidFill>
                  <a:srgbClr val="002060"/>
                </a:solidFill>
              </a:rPr>
              <a:t>regarding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fiscal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sustainability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analyses</a:t>
            </a:r>
            <a:r>
              <a:rPr lang="sv-SE" b="1" dirty="0">
                <a:solidFill>
                  <a:srgbClr val="002060"/>
                </a:solidFill>
              </a:rPr>
              <a:t> 1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541396-AB03-46BA-8E36-3C0069F81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err="1"/>
              <a:t>Similar</a:t>
            </a:r>
            <a:r>
              <a:rPr lang="sv-SE" dirty="0"/>
              <a:t> </a:t>
            </a:r>
            <a:r>
              <a:rPr lang="sv-SE" dirty="0" err="1"/>
              <a:t>methods</a:t>
            </a:r>
            <a:r>
              <a:rPr lang="sv-SE" dirty="0"/>
              <a:t> for </a:t>
            </a:r>
            <a:r>
              <a:rPr lang="sv-SE" dirty="0" err="1"/>
              <a:t>projections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balance</a:t>
            </a:r>
            <a:r>
              <a:rPr lang="sv-SE" dirty="0"/>
              <a:t>, </a:t>
            </a:r>
            <a:r>
              <a:rPr lang="sv-SE" dirty="0" err="1"/>
              <a:t>net</a:t>
            </a:r>
            <a:r>
              <a:rPr lang="sv-SE" dirty="0"/>
              <a:t> </a:t>
            </a:r>
            <a:r>
              <a:rPr lang="sv-SE" dirty="0" err="1"/>
              <a:t>financial</a:t>
            </a:r>
            <a:r>
              <a:rPr lang="sv-SE" dirty="0"/>
              <a:t> </a:t>
            </a:r>
            <a:r>
              <a:rPr lang="sv-SE" dirty="0" err="1"/>
              <a:t>wealth</a:t>
            </a:r>
            <a:r>
              <a:rPr lang="sv-SE" dirty="0"/>
              <a:t> and </a:t>
            </a:r>
            <a:r>
              <a:rPr lang="sv-SE" dirty="0" err="1"/>
              <a:t>Maastricth</a:t>
            </a:r>
            <a:r>
              <a:rPr lang="sv-SE" dirty="0"/>
              <a:t> </a:t>
            </a:r>
            <a:r>
              <a:rPr lang="sv-SE" dirty="0" err="1"/>
              <a:t>debt</a:t>
            </a:r>
            <a:r>
              <a:rPr lang="sv-SE" dirty="0"/>
              <a:t> </a:t>
            </a:r>
          </a:p>
          <a:p>
            <a:r>
              <a:rPr lang="sv-SE" dirty="0"/>
              <a:t>In general </a:t>
            </a:r>
            <a:r>
              <a:rPr lang="sv-SE" dirty="0" err="1"/>
              <a:t>highly</a:t>
            </a:r>
            <a:r>
              <a:rPr lang="sv-SE" dirty="0"/>
              <a:t> </a:t>
            </a:r>
            <a:r>
              <a:rPr lang="sv-SE" dirty="0" err="1"/>
              <a:t>competent</a:t>
            </a:r>
            <a:r>
              <a:rPr lang="sv-SE" dirty="0"/>
              <a:t> </a:t>
            </a:r>
            <a:r>
              <a:rPr lang="sv-SE" dirty="0" err="1"/>
              <a:t>analyses</a:t>
            </a:r>
            <a:endParaRPr lang="sv-SE" dirty="0"/>
          </a:p>
          <a:p>
            <a:r>
              <a:rPr lang="sv-SE" dirty="0" err="1"/>
              <a:t>Large</a:t>
            </a:r>
            <a:r>
              <a:rPr lang="sv-SE" dirty="0"/>
              <a:t> </a:t>
            </a:r>
            <a:r>
              <a:rPr lang="sv-SE" dirty="0" err="1"/>
              <a:t>emphasis</a:t>
            </a:r>
            <a:r>
              <a:rPr lang="sv-SE" dirty="0"/>
              <a:t> on S2 </a:t>
            </a:r>
            <a:r>
              <a:rPr lang="sv-SE" dirty="0" err="1"/>
              <a:t>indicator</a:t>
            </a:r>
            <a:r>
              <a:rPr lang="sv-SE" dirty="0"/>
              <a:t> in </a:t>
            </a:r>
            <a:r>
              <a:rPr lang="sv-SE" dirty="0" err="1"/>
              <a:t>Denmark</a:t>
            </a:r>
            <a:r>
              <a:rPr lang="sv-SE" dirty="0"/>
              <a:t> and Finland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operational</a:t>
            </a:r>
            <a:r>
              <a:rPr lang="sv-SE" dirty="0"/>
              <a:t> </a:t>
            </a:r>
            <a:r>
              <a:rPr lang="sv-SE" dirty="0" err="1"/>
              <a:t>role</a:t>
            </a:r>
            <a:r>
              <a:rPr lang="sv-SE" dirty="0"/>
              <a:t> for policy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Denmark</a:t>
            </a:r>
            <a:r>
              <a:rPr lang="sv-SE" dirty="0"/>
              <a:t>: S2 </a:t>
            </a:r>
            <a:r>
              <a:rPr lang="sv-SE" dirty="0" err="1"/>
              <a:t>indicator</a:t>
            </a:r>
            <a:r>
              <a:rPr lang="sv-SE" dirty="0"/>
              <a:t> </a:t>
            </a:r>
            <a:r>
              <a:rPr lang="sv-SE" dirty="0" err="1"/>
              <a:t>should</a:t>
            </a:r>
            <a:r>
              <a:rPr lang="sv-SE" dirty="0"/>
              <a:t> not be positive</a:t>
            </a:r>
          </a:p>
          <a:p>
            <a:pPr marL="0" indent="0">
              <a:buNone/>
            </a:pPr>
            <a:r>
              <a:rPr lang="sv-SE" dirty="0"/>
              <a:t>   - Finland: </a:t>
            </a:r>
            <a:r>
              <a:rPr lang="sv-SE" dirty="0" err="1"/>
              <a:t>Need</a:t>
            </a:r>
            <a:r>
              <a:rPr lang="sv-SE" dirty="0"/>
              <a:t> for </a:t>
            </a:r>
            <a:r>
              <a:rPr lang="sv-SE" dirty="0" err="1"/>
              <a:t>adjustment</a:t>
            </a:r>
            <a:r>
              <a:rPr lang="sv-SE" dirty="0"/>
              <a:t> </a:t>
            </a:r>
            <a:r>
              <a:rPr lang="sv-SE" dirty="0" err="1"/>
              <a:t>already</a:t>
            </a:r>
            <a:r>
              <a:rPr lang="sv-SE" dirty="0"/>
              <a:t> in the short </a:t>
            </a:r>
            <a:r>
              <a:rPr lang="sv-SE" dirty="0" err="1"/>
              <a:t>run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positive </a:t>
            </a:r>
            <a:r>
              <a:rPr lang="sv-SE" dirty="0" err="1"/>
              <a:t>indicator</a:t>
            </a:r>
            <a:endParaRPr lang="sv-SE" dirty="0"/>
          </a:p>
          <a:p>
            <a:r>
              <a:rPr lang="sv-SE" dirty="0"/>
              <a:t>Over </a:t>
            </a:r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reduced</a:t>
            </a:r>
            <a:r>
              <a:rPr lang="sv-SE" dirty="0"/>
              <a:t> </a:t>
            </a:r>
            <a:r>
              <a:rPr lang="sv-SE" dirty="0" err="1"/>
              <a:t>emphasis</a:t>
            </a:r>
            <a:r>
              <a:rPr lang="sv-SE" dirty="0"/>
              <a:t> on S2 </a:t>
            </a:r>
            <a:r>
              <a:rPr lang="sv-SE" dirty="0" err="1"/>
              <a:t>indicator</a:t>
            </a:r>
            <a:r>
              <a:rPr lang="sv-SE" dirty="0"/>
              <a:t> in Sweden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increasing</a:t>
            </a:r>
            <a:r>
              <a:rPr lang="sv-SE" dirty="0"/>
              <a:t> </a:t>
            </a:r>
            <a:r>
              <a:rPr lang="sv-SE" dirty="0" err="1"/>
              <a:t>emphasis</a:t>
            </a:r>
            <a:r>
              <a:rPr lang="sv-SE" dirty="0"/>
              <a:t> on </a:t>
            </a:r>
            <a:r>
              <a:rPr lang="sv-SE" dirty="0" err="1"/>
              <a:t>paths</a:t>
            </a:r>
            <a:r>
              <a:rPr lang="sv-SE" dirty="0"/>
              <a:t> for </a:t>
            </a:r>
            <a:r>
              <a:rPr lang="sv-SE" dirty="0" err="1"/>
              <a:t>fiscal</a:t>
            </a:r>
            <a:r>
              <a:rPr lang="sv-SE" dirty="0"/>
              <a:t> </a:t>
            </a:r>
            <a:r>
              <a:rPr lang="sv-SE" dirty="0" err="1"/>
              <a:t>balance</a:t>
            </a:r>
            <a:r>
              <a:rPr lang="sv-SE" dirty="0"/>
              <a:t>, </a:t>
            </a:r>
            <a:r>
              <a:rPr lang="sv-SE" dirty="0" err="1"/>
              <a:t>net</a:t>
            </a:r>
            <a:r>
              <a:rPr lang="sv-SE" dirty="0"/>
              <a:t> </a:t>
            </a:r>
            <a:r>
              <a:rPr lang="sv-SE" dirty="0" err="1"/>
              <a:t>financial</a:t>
            </a:r>
            <a:r>
              <a:rPr lang="sv-SE" dirty="0"/>
              <a:t> </a:t>
            </a:r>
            <a:r>
              <a:rPr lang="sv-SE" dirty="0" err="1"/>
              <a:t>wealth</a:t>
            </a:r>
            <a:r>
              <a:rPr lang="sv-SE" dirty="0"/>
              <a:t> and</a:t>
            </a:r>
          </a:p>
          <a:p>
            <a:pPr marL="0" indent="0">
              <a:buNone/>
            </a:pPr>
            <a:r>
              <a:rPr lang="sv-SE" dirty="0"/>
              <a:t>     </a:t>
            </a:r>
            <a:r>
              <a:rPr lang="sv-SE" dirty="0" err="1"/>
              <a:t>debt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458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5431D6-C0A9-43CA-9541-00DECB86E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2060"/>
                </a:solidFill>
              </a:rPr>
              <a:t>Observations </a:t>
            </a:r>
            <a:r>
              <a:rPr lang="sv-SE" b="1" dirty="0" err="1">
                <a:solidFill>
                  <a:srgbClr val="002060"/>
                </a:solidFill>
              </a:rPr>
              <a:t>regarding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fiscal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sustainability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analyses</a:t>
            </a:r>
            <a:r>
              <a:rPr lang="sv-SE" b="1" dirty="0">
                <a:solidFill>
                  <a:srgbClr val="002060"/>
                </a:solidFill>
              </a:rPr>
              <a:t> 2</a:t>
            </a:r>
            <a:endParaRPr lang="en-GB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BC0CC2-44EA-480C-A248-6ACF2C8E7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err="1"/>
              <a:t>Usually</a:t>
            </a:r>
            <a:r>
              <a:rPr lang="sv-SE" dirty="0"/>
              <a:t> no S2 </a:t>
            </a:r>
            <a:r>
              <a:rPr lang="sv-SE" dirty="0" err="1"/>
              <a:t>calculations</a:t>
            </a:r>
            <a:r>
              <a:rPr lang="sv-SE" dirty="0"/>
              <a:t> in </a:t>
            </a:r>
            <a:r>
              <a:rPr lang="sv-SE" dirty="0" err="1"/>
              <a:t>Norway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path</a:t>
            </a:r>
            <a:r>
              <a:rPr lang="sv-SE" dirty="0"/>
              <a:t> for </a:t>
            </a:r>
            <a:r>
              <a:rPr lang="sv-SE" i="1" dirty="0" err="1"/>
              <a:t>fiscal</a:t>
            </a:r>
            <a:r>
              <a:rPr lang="sv-SE" i="1" dirty="0"/>
              <a:t> gap </a:t>
            </a:r>
            <a:r>
              <a:rPr lang="sv-SE" dirty="0"/>
              <a:t>(”</a:t>
            </a:r>
            <a:r>
              <a:rPr lang="sv-SE" dirty="0" err="1"/>
              <a:t>inndekningsbehovet</a:t>
            </a:r>
            <a:r>
              <a:rPr lang="sv-SE" dirty="0"/>
              <a:t>”): </a:t>
            </a:r>
            <a:r>
              <a:rPr lang="sv-SE" dirty="0" err="1"/>
              <a:t>every</a:t>
            </a:r>
            <a:r>
              <a:rPr lang="sv-SE" dirty="0"/>
              <a:t> second </a:t>
            </a:r>
            <a:r>
              <a:rPr lang="sv-SE" dirty="0" err="1"/>
              <a:t>year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dirty="0" err="1"/>
              <a:t>required</a:t>
            </a:r>
            <a:r>
              <a:rPr lang="sv-SE" dirty="0"/>
              <a:t> </a:t>
            </a:r>
            <a:r>
              <a:rPr lang="sv-SE" dirty="0" err="1"/>
              <a:t>strengthening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central-</a:t>
            </a:r>
            <a:r>
              <a:rPr lang="sv-SE" dirty="0" err="1"/>
              <a:t>government</a:t>
            </a:r>
            <a:r>
              <a:rPr lang="sv-SE" dirty="0"/>
              <a:t> non-</a:t>
            </a:r>
            <a:r>
              <a:rPr lang="sv-SE" dirty="0" err="1"/>
              <a:t>oil</a:t>
            </a:r>
            <a:r>
              <a:rPr lang="sv-SE" dirty="0"/>
              <a:t> </a:t>
            </a:r>
            <a:r>
              <a:rPr lang="sv-SE" dirty="0" err="1"/>
              <a:t>structural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</a:t>
            </a:r>
            <a:r>
              <a:rPr lang="sv-SE" dirty="0" err="1"/>
              <a:t>balance</a:t>
            </a:r>
            <a:r>
              <a:rPr lang="sv-SE" dirty="0"/>
              <a:t> to </a:t>
            </a:r>
            <a:r>
              <a:rPr lang="sv-SE" dirty="0" err="1"/>
              <a:t>reach</a:t>
            </a:r>
            <a:r>
              <a:rPr lang="sv-SE" dirty="0"/>
              <a:t> overall central </a:t>
            </a:r>
            <a:r>
              <a:rPr lang="sv-SE" dirty="0" err="1"/>
              <a:t>government</a:t>
            </a:r>
            <a:r>
              <a:rPr lang="sv-SE" dirty="0"/>
              <a:t> budget </a:t>
            </a:r>
            <a:r>
              <a:rPr lang="sv-SE" dirty="0" err="1"/>
              <a:t>balance</a:t>
            </a:r>
            <a:r>
              <a:rPr lang="sv-SE" dirty="0"/>
              <a:t> (</a:t>
            </a:r>
            <a:r>
              <a:rPr lang="sv-SE" dirty="0" err="1"/>
              <a:t>after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</a:t>
            </a:r>
            <a:r>
              <a:rPr lang="sv-SE" dirty="0" err="1"/>
              <a:t>withdrawal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3%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wealth</a:t>
            </a:r>
            <a:r>
              <a:rPr lang="sv-SE" dirty="0"/>
              <a:t> </a:t>
            </a:r>
            <a:r>
              <a:rPr lang="sv-SE" dirty="0" err="1"/>
              <a:t>fund’s</a:t>
            </a:r>
            <a:r>
              <a:rPr lang="sv-SE" dirty="0"/>
              <a:t> market </a:t>
            </a:r>
            <a:r>
              <a:rPr lang="sv-SE" dirty="0" err="1"/>
              <a:t>value</a:t>
            </a:r>
            <a:r>
              <a:rPr lang="sv-SE" dirty="0"/>
              <a:t> = </a:t>
            </a:r>
            <a:r>
              <a:rPr lang="sv-SE" dirty="0" err="1"/>
              <a:t>expected</a:t>
            </a:r>
            <a:r>
              <a:rPr lang="sv-SE" dirty="0"/>
              <a:t> real </a:t>
            </a:r>
            <a:r>
              <a:rPr lang="sv-SE" dirty="0" err="1"/>
              <a:t>return</a:t>
            </a:r>
            <a:r>
              <a:rPr lang="sv-SE" dirty="0"/>
              <a:t>)</a:t>
            </a:r>
          </a:p>
          <a:p>
            <a:r>
              <a:rPr lang="sv-SE" dirty="0" err="1"/>
              <a:t>Surprisingly</a:t>
            </a:r>
            <a:r>
              <a:rPr lang="sv-SE" dirty="0"/>
              <a:t> </a:t>
            </a:r>
            <a:r>
              <a:rPr lang="sv-SE" dirty="0" err="1"/>
              <a:t>few</a:t>
            </a:r>
            <a:r>
              <a:rPr lang="sv-SE" dirty="0"/>
              <a:t> S1 </a:t>
            </a:r>
            <a:r>
              <a:rPr lang="sv-SE" dirty="0" err="1"/>
              <a:t>calculations</a:t>
            </a:r>
            <a:endParaRPr lang="sv-SE" dirty="0"/>
          </a:p>
          <a:p>
            <a:r>
              <a:rPr lang="sv-SE" dirty="0" err="1"/>
              <a:t>Calculations</a:t>
            </a:r>
            <a:r>
              <a:rPr lang="sv-SE" dirty="0"/>
              <a:t> </a:t>
            </a:r>
            <a:r>
              <a:rPr lang="sv-SE" dirty="0" err="1"/>
              <a:t>mainly</a:t>
            </a:r>
            <a:r>
              <a:rPr lang="sv-SE" dirty="0"/>
              <a:t> 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i="1" dirty="0"/>
              <a:t>extrapolation </a:t>
            </a:r>
            <a:r>
              <a:rPr lang="sv-SE" dirty="0" err="1"/>
              <a:t>method</a:t>
            </a:r>
            <a:endParaRPr lang="sv-SE" i="1" dirty="0"/>
          </a:p>
          <a:p>
            <a:pPr marL="0" indent="0">
              <a:buNone/>
            </a:pPr>
            <a:r>
              <a:rPr lang="sv-SE" i="1" dirty="0"/>
              <a:t>   - </a:t>
            </a:r>
            <a:r>
              <a:rPr lang="sv-SE" dirty="0" err="1"/>
              <a:t>dynamic</a:t>
            </a:r>
            <a:r>
              <a:rPr lang="sv-SE" dirty="0"/>
              <a:t> OLG-</a:t>
            </a:r>
            <a:r>
              <a:rPr lang="sv-SE" dirty="0" err="1"/>
              <a:t>models</a:t>
            </a:r>
            <a:r>
              <a:rPr lang="sv-SE" dirty="0"/>
              <a:t> </a:t>
            </a:r>
            <a:r>
              <a:rPr lang="sv-SE" dirty="0" err="1"/>
              <a:t>used</a:t>
            </a:r>
            <a:r>
              <a:rPr lang="sv-SE" dirty="0"/>
              <a:t> by DREAM, ETLA (and National </a:t>
            </a:r>
            <a:r>
              <a:rPr lang="sv-SE" dirty="0" err="1"/>
              <a:t>Institute</a:t>
            </a:r>
            <a:r>
              <a:rPr lang="sv-SE" dirty="0"/>
              <a:t> </a:t>
            </a:r>
            <a:r>
              <a:rPr lang="sv-SE" dirty="0" err="1"/>
              <a:t>of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</a:t>
            </a:r>
            <a:r>
              <a:rPr lang="sv-SE" dirty="0" err="1"/>
              <a:t>Economic</a:t>
            </a:r>
            <a:r>
              <a:rPr lang="sv-SE" dirty="0"/>
              <a:t> Research)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3601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CB299D-D639-4679-8A7C-B2B0AC21B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47708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rgbClr val="002060"/>
                </a:solidFill>
              </a:rPr>
              <a:t>Observations </a:t>
            </a:r>
            <a:r>
              <a:rPr lang="sv-SE" b="1" dirty="0" err="1">
                <a:solidFill>
                  <a:srgbClr val="002060"/>
                </a:solidFill>
              </a:rPr>
              <a:t>regarding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fiscal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sustainability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analyses</a:t>
            </a:r>
            <a:r>
              <a:rPr lang="sv-SE" b="1" dirty="0">
                <a:solidFill>
                  <a:srgbClr val="002060"/>
                </a:solidFill>
              </a:rPr>
              <a:t> 3</a:t>
            </a:r>
            <a:endParaRPr lang="en-GB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9F59DC0-5808-484A-8455-AB8155E40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Extensive and </a:t>
            </a:r>
            <a:r>
              <a:rPr lang="sv-SE" dirty="0" err="1"/>
              <a:t>pedagogical</a:t>
            </a:r>
            <a:r>
              <a:rPr lang="sv-SE" dirty="0"/>
              <a:t> </a:t>
            </a:r>
            <a:r>
              <a:rPr lang="sv-SE" dirty="0" err="1"/>
              <a:t>explanations</a:t>
            </a:r>
            <a:r>
              <a:rPr lang="sv-SE" dirty="0"/>
              <a:t> in </a:t>
            </a:r>
            <a:r>
              <a:rPr lang="sv-SE" dirty="0" err="1"/>
              <a:t>Denmark</a:t>
            </a:r>
            <a:r>
              <a:rPr lang="sv-SE" dirty="0"/>
              <a:t>, </a:t>
            </a:r>
            <a:r>
              <a:rPr lang="sv-SE" dirty="0" err="1"/>
              <a:t>Norway</a:t>
            </a:r>
            <a:r>
              <a:rPr lang="sv-SE" dirty="0"/>
              <a:t> and Sweden</a:t>
            </a:r>
          </a:p>
          <a:p>
            <a:pPr marL="0" indent="0">
              <a:buNone/>
            </a:pPr>
            <a:r>
              <a:rPr lang="sv-SE" dirty="0"/>
              <a:t>   - in </a:t>
            </a:r>
            <a:r>
              <a:rPr lang="sv-SE" dirty="0" err="1"/>
              <a:t>particular</a:t>
            </a:r>
            <a:r>
              <a:rPr lang="sv-SE" dirty="0"/>
              <a:t> the </a:t>
            </a:r>
            <a:r>
              <a:rPr lang="sv-SE" dirty="0" err="1"/>
              <a:t>Economic</a:t>
            </a:r>
            <a:r>
              <a:rPr lang="sv-SE" dirty="0"/>
              <a:t> Council(s) and the National </a:t>
            </a:r>
            <a:r>
              <a:rPr lang="sv-SE" dirty="0" err="1"/>
              <a:t>Institute</a:t>
            </a:r>
            <a:r>
              <a:rPr lang="sv-SE" dirty="0"/>
              <a:t> </a:t>
            </a:r>
            <a:r>
              <a:rPr lang="sv-SE" dirty="0" err="1"/>
              <a:t>of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</a:t>
            </a:r>
            <a:r>
              <a:rPr lang="sv-SE" dirty="0" err="1"/>
              <a:t>Economic</a:t>
            </a:r>
            <a:r>
              <a:rPr lang="sv-SE" dirty="0"/>
              <a:t> Research</a:t>
            </a:r>
          </a:p>
          <a:p>
            <a:r>
              <a:rPr lang="sv-SE" dirty="0"/>
              <a:t> </a:t>
            </a:r>
            <a:r>
              <a:rPr lang="en-GB" dirty="0"/>
              <a:t>Insufficient pedagogics in Finland – Ministry of Finance</a:t>
            </a:r>
          </a:p>
          <a:p>
            <a:r>
              <a:rPr lang="en-GB" dirty="0"/>
              <a:t>Accounts of differences between various calculations</a:t>
            </a:r>
          </a:p>
          <a:p>
            <a:pPr marL="0" indent="0">
              <a:buNone/>
            </a:pPr>
            <a:r>
              <a:rPr lang="en-GB" dirty="0"/>
              <a:t>   - Sweden</a:t>
            </a:r>
          </a:p>
          <a:p>
            <a:pPr marL="0" indent="0">
              <a:buNone/>
            </a:pPr>
            <a:r>
              <a:rPr lang="en-GB" dirty="0"/>
              <a:t>   - Denmark: </a:t>
            </a:r>
            <a:r>
              <a:rPr lang="sv-SE" dirty="0"/>
              <a:t>in </a:t>
            </a:r>
            <a:r>
              <a:rPr lang="sv-SE" dirty="0" err="1"/>
              <a:t>particular</a:t>
            </a:r>
            <a:r>
              <a:rPr lang="sv-SE" dirty="0"/>
              <a:t> the </a:t>
            </a:r>
            <a:r>
              <a:rPr lang="sv-SE" dirty="0" err="1"/>
              <a:t>Economic</a:t>
            </a:r>
            <a:r>
              <a:rPr lang="sv-SE" dirty="0"/>
              <a:t> Council(s) </a:t>
            </a:r>
            <a:r>
              <a:rPr lang="sv-SE" dirty="0" err="1"/>
              <a:t>but</a:t>
            </a:r>
            <a:r>
              <a:rPr lang="sv-SE" dirty="0"/>
              <a:t> not the </a:t>
            </a:r>
            <a:r>
              <a:rPr lang="sv-SE" dirty="0" err="1"/>
              <a:t>Ministry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Finance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- Finland: not at all</a:t>
            </a:r>
          </a:p>
        </p:txBody>
      </p:sp>
    </p:spTree>
    <p:extLst>
      <p:ext uri="{BB962C8B-B14F-4D97-AF65-F5344CB8AC3E}">
        <p14:creationId xmlns:p14="http://schemas.microsoft.com/office/powerpoint/2010/main" val="21858745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77EC3F-F39F-4181-B098-78934CC75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2060"/>
                </a:solidFill>
              </a:rPr>
              <a:t>Observations </a:t>
            </a:r>
            <a:r>
              <a:rPr lang="sv-SE" b="1" dirty="0" err="1">
                <a:solidFill>
                  <a:srgbClr val="002060"/>
                </a:solidFill>
              </a:rPr>
              <a:t>regarding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fiscal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sustainability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analyses</a:t>
            </a:r>
            <a:r>
              <a:rPr lang="sv-SE" b="1" dirty="0">
                <a:solidFill>
                  <a:srgbClr val="002060"/>
                </a:solidFill>
              </a:rPr>
              <a:t> 4</a:t>
            </a:r>
            <a:endParaRPr lang="en-GB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FF1391-8104-4295-B164-CC9719A71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The </a:t>
            </a:r>
            <a:r>
              <a:rPr lang="sv-SE" dirty="0" err="1"/>
              <a:t>analysis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Swedish </a:t>
            </a:r>
            <a:r>
              <a:rPr lang="sv-SE" dirty="0" err="1"/>
              <a:t>Ministry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Finance</a:t>
            </a:r>
            <a:r>
              <a:rPr lang="sv-SE" dirty="0"/>
              <a:t> </a:t>
            </a:r>
            <a:r>
              <a:rPr lang="sv-SE" dirty="0" err="1"/>
              <a:t>stands</a:t>
            </a:r>
            <a:r>
              <a:rPr lang="sv-SE" dirty="0"/>
              <a:t> </a:t>
            </a:r>
            <a:r>
              <a:rPr lang="sv-SE" dirty="0" err="1"/>
              <a:t>out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- </a:t>
            </a:r>
            <a:r>
              <a:rPr lang="sv-SE" dirty="0" err="1"/>
              <a:t>assumption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unchanged</a:t>
            </a:r>
            <a:r>
              <a:rPr lang="sv-SE" dirty="0"/>
              <a:t> standard in </a:t>
            </a:r>
            <a:r>
              <a:rPr lang="sv-SE" dirty="0" err="1"/>
              <a:t>welfare</a:t>
            </a:r>
            <a:r>
              <a:rPr lang="sv-SE" dirty="0"/>
              <a:t> services, </a:t>
            </a:r>
            <a:r>
              <a:rPr lang="sv-SE" dirty="0" err="1"/>
              <a:t>unchanged</a:t>
            </a:r>
            <a:r>
              <a:rPr lang="sv-SE" dirty="0"/>
              <a:t> exit age </a:t>
            </a:r>
          </a:p>
          <a:p>
            <a:pPr marL="0" indent="0">
              <a:buNone/>
            </a:pPr>
            <a:r>
              <a:rPr lang="sv-SE" dirty="0"/>
              <a:t>        from </a:t>
            </a:r>
            <a:r>
              <a:rPr lang="sv-SE" dirty="0" err="1"/>
              <a:t>labour</a:t>
            </a:r>
            <a:r>
              <a:rPr lang="sv-SE" dirty="0"/>
              <a:t> market and no </a:t>
            </a:r>
            <a:r>
              <a:rPr lang="sv-SE" dirty="0" err="1"/>
              <a:t>healthy</a:t>
            </a:r>
            <a:r>
              <a:rPr lang="sv-SE" dirty="0"/>
              <a:t> </a:t>
            </a:r>
            <a:r>
              <a:rPr lang="sv-SE" dirty="0" err="1"/>
              <a:t>ageing</a:t>
            </a:r>
            <a:endParaRPr lang="sv-SE" i="1" dirty="0"/>
          </a:p>
          <a:p>
            <a:pPr marL="0" indent="0">
              <a:buNone/>
            </a:pPr>
            <a:r>
              <a:rPr lang="sv-SE" i="1" dirty="0"/>
              <a:t>      - </a:t>
            </a:r>
            <a:r>
              <a:rPr lang="sv-SE" dirty="0" err="1"/>
              <a:t>expenditure</a:t>
            </a:r>
            <a:r>
              <a:rPr lang="sv-SE" dirty="0"/>
              <a:t> per </a:t>
            </a:r>
            <a:r>
              <a:rPr lang="sv-SE" dirty="0" err="1"/>
              <a:t>user</a:t>
            </a:r>
            <a:r>
              <a:rPr lang="sv-SE" dirty="0"/>
              <a:t> in a given </a:t>
            </a:r>
            <a:r>
              <a:rPr lang="sv-SE" dirty="0" err="1"/>
              <a:t>socioeconomic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falls relative to </a:t>
            </a:r>
            <a:r>
              <a:rPr lang="sv-SE" dirty="0" err="1"/>
              <a:t>wages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- deviation from </a:t>
            </a:r>
            <a:r>
              <a:rPr lang="sv-SE" dirty="0" err="1"/>
              <a:t>historical</a:t>
            </a:r>
            <a:r>
              <a:rPr lang="sv-SE" dirty="0"/>
              <a:t> </a:t>
            </a:r>
            <a:r>
              <a:rPr lang="sv-SE" dirty="0" err="1"/>
              <a:t>patterns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- </a:t>
            </a:r>
            <a:r>
              <a:rPr lang="sv-SE" dirty="0" err="1"/>
              <a:t>net</a:t>
            </a:r>
            <a:r>
              <a:rPr lang="sv-SE" dirty="0"/>
              <a:t> </a:t>
            </a:r>
            <a:r>
              <a:rPr lang="sv-SE" dirty="0" err="1"/>
              <a:t>effect</a:t>
            </a:r>
            <a:r>
              <a:rPr lang="sv-SE" dirty="0"/>
              <a:t>: </a:t>
            </a:r>
            <a:r>
              <a:rPr lang="sv-SE" dirty="0" err="1"/>
              <a:t>too</a:t>
            </a:r>
            <a:r>
              <a:rPr lang="sv-SE" dirty="0"/>
              <a:t> </a:t>
            </a:r>
            <a:r>
              <a:rPr lang="sv-SE" dirty="0" err="1"/>
              <a:t>optimistic</a:t>
            </a:r>
            <a:r>
              <a:rPr lang="sv-SE" dirty="0"/>
              <a:t> </a:t>
            </a:r>
            <a:r>
              <a:rPr lang="sv-SE" dirty="0" err="1"/>
              <a:t>evaluation</a:t>
            </a:r>
            <a:endParaRPr lang="sv-SE" dirty="0"/>
          </a:p>
          <a:p>
            <a:r>
              <a:rPr lang="sv-SE" dirty="0" err="1"/>
              <a:t>Norwegian</a:t>
            </a:r>
            <a:r>
              <a:rPr lang="sv-SE" dirty="0"/>
              <a:t> </a:t>
            </a:r>
            <a:r>
              <a:rPr lang="sv-SE" dirty="0" err="1"/>
              <a:t>Ministry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Finance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pedagogical</a:t>
            </a:r>
            <a:r>
              <a:rPr lang="sv-SE" dirty="0"/>
              <a:t> </a:t>
            </a:r>
            <a:r>
              <a:rPr lang="sv-SE" dirty="0" err="1"/>
              <a:t>calculations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large</a:t>
            </a:r>
            <a:r>
              <a:rPr lang="sv-SE" dirty="0"/>
              <a:t> </a:t>
            </a:r>
            <a:r>
              <a:rPr lang="sv-SE" dirty="0" err="1"/>
              <a:t>adjustments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necessary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only</a:t>
            </a:r>
            <a:r>
              <a:rPr lang="sv-SE" dirty="0"/>
              <a:t> </a:t>
            </a:r>
            <a:r>
              <a:rPr lang="sv-SE" dirty="0" err="1"/>
              <a:t>one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”instrument” </a:t>
            </a:r>
            <a:r>
              <a:rPr lang="sv-SE" dirty="0" err="1"/>
              <a:t>were</a:t>
            </a:r>
            <a:r>
              <a:rPr lang="sv-SE" dirty="0"/>
              <a:t> to be </a:t>
            </a:r>
            <a:r>
              <a:rPr lang="sv-SE" dirty="0" err="1"/>
              <a:t>used</a:t>
            </a:r>
            <a:r>
              <a:rPr lang="sv-SE" dirty="0"/>
              <a:t> </a:t>
            </a:r>
          </a:p>
          <a:p>
            <a:pPr marL="0" indent="0">
              <a:buNone/>
            </a:pPr>
            <a:r>
              <a:rPr lang="sv-SE" dirty="0"/>
              <a:t>     - tax on </a:t>
            </a:r>
            <a:r>
              <a:rPr lang="sv-SE" dirty="0" err="1"/>
              <a:t>labour</a:t>
            </a:r>
            <a:r>
              <a:rPr lang="sv-SE" dirty="0"/>
              <a:t> </a:t>
            </a:r>
            <a:r>
              <a:rPr lang="sv-SE" dirty="0" err="1"/>
              <a:t>income</a:t>
            </a:r>
            <a:r>
              <a:rPr lang="sv-SE" dirty="0"/>
              <a:t>, </a:t>
            </a:r>
            <a:r>
              <a:rPr lang="sv-SE" dirty="0" err="1"/>
              <a:t>user</a:t>
            </a:r>
            <a:r>
              <a:rPr lang="sv-SE" dirty="0"/>
              <a:t> charges, </a:t>
            </a:r>
            <a:r>
              <a:rPr lang="sv-SE" dirty="0" err="1"/>
              <a:t>productivity</a:t>
            </a:r>
            <a:r>
              <a:rPr lang="sv-SE" dirty="0"/>
              <a:t> </a:t>
            </a:r>
            <a:r>
              <a:rPr lang="sv-SE" dirty="0" err="1"/>
              <a:t>growth</a:t>
            </a:r>
            <a:r>
              <a:rPr lang="sv-SE" dirty="0"/>
              <a:t> in </a:t>
            </a:r>
            <a:r>
              <a:rPr lang="sv-SE" dirty="0" err="1"/>
              <a:t>welfare</a:t>
            </a:r>
            <a:r>
              <a:rPr lang="sv-SE" dirty="0"/>
              <a:t> service,</a:t>
            </a:r>
          </a:p>
          <a:p>
            <a:pPr marL="0" indent="0">
              <a:buNone/>
            </a:pPr>
            <a:r>
              <a:rPr lang="sv-SE" dirty="0"/>
              <a:t>       </a:t>
            </a:r>
            <a:r>
              <a:rPr lang="sv-SE" dirty="0" err="1"/>
              <a:t>higher</a:t>
            </a:r>
            <a:r>
              <a:rPr lang="sv-SE" dirty="0"/>
              <a:t> </a:t>
            </a:r>
            <a:r>
              <a:rPr lang="sv-SE" dirty="0" err="1"/>
              <a:t>employment</a:t>
            </a:r>
            <a:endParaRPr lang="sv-SE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37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156F3CC-9167-4437-B330-E329B2CB2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>
                <a:solidFill>
                  <a:srgbClr val="002060"/>
                </a:solidFill>
              </a:rPr>
              <a:t>Fiscal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balance</a:t>
            </a:r>
            <a:r>
              <a:rPr lang="sv-SE" b="1" dirty="0">
                <a:solidFill>
                  <a:srgbClr val="002060"/>
                </a:solidFill>
              </a:rPr>
              <a:t>, </a:t>
            </a:r>
            <a:r>
              <a:rPr lang="sv-SE" b="1" dirty="0" err="1">
                <a:solidFill>
                  <a:srgbClr val="002060"/>
                </a:solidFill>
              </a:rPr>
              <a:t>percent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of</a:t>
            </a:r>
            <a:r>
              <a:rPr lang="sv-SE" b="1" dirty="0">
                <a:solidFill>
                  <a:srgbClr val="002060"/>
                </a:solidFill>
              </a:rPr>
              <a:t> GDP</a:t>
            </a:r>
            <a:endParaRPr lang="en-GB" b="1" dirty="0">
              <a:solidFill>
                <a:srgbClr val="002060"/>
              </a:solidFill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10DC91B-A72A-4AB8-BA01-14D73EC5D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680" y="1748117"/>
            <a:ext cx="8578392" cy="461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3856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4BC478-C739-4272-8A87-CA45E79F8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2060"/>
                </a:solidFill>
              </a:rPr>
              <a:t>S2 </a:t>
            </a:r>
            <a:r>
              <a:rPr lang="sv-SE" b="1" dirty="0" err="1">
                <a:solidFill>
                  <a:srgbClr val="002060"/>
                </a:solidFill>
              </a:rPr>
              <a:t>indicator</a:t>
            </a:r>
            <a:r>
              <a:rPr lang="sv-SE" b="1" dirty="0">
                <a:solidFill>
                  <a:srgbClr val="002060"/>
                </a:solidFill>
              </a:rPr>
              <a:t>, </a:t>
            </a:r>
            <a:r>
              <a:rPr lang="sv-SE" b="1" dirty="0" err="1">
                <a:solidFill>
                  <a:srgbClr val="002060"/>
                </a:solidFill>
              </a:rPr>
              <a:t>percent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of</a:t>
            </a:r>
            <a:r>
              <a:rPr lang="sv-SE" b="1" dirty="0">
                <a:solidFill>
                  <a:srgbClr val="002060"/>
                </a:solidFill>
              </a:rPr>
              <a:t> GDP</a:t>
            </a:r>
            <a:endParaRPr lang="en-GB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081B8FD5-9EDA-496A-91AC-02FBC72EDB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058722"/>
              </p:ext>
            </p:extLst>
          </p:nvPr>
        </p:nvGraphicFramePr>
        <p:xfrm>
          <a:off x="844062" y="1825624"/>
          <a:ext cx="9785838" cy="4504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43507">
                  <a:extLst>
                    <a:ext uri="{9D8B030D-6E8A-4147-A177-3AD203B41FA5}">
                      <a16:colId xmlns:a16="http://schemas.microsoft.com/office/drawing/2014/main" val="1139727636"/>
                    </a:ext>
                  </a:extLst>
                </a:gridCol>
                <a:gridCol w="4042331">
                  <a:extLst>
                    <a:ext uri="{9D8B030D-6E8A-4147-A177-3AD203B41FA5}">
                      <a16:colId xmlns:a16="http://schemas.microsoft.com/office/drawing/2014/main" val="1771820823"/>
                    </a:ext>
                  </a:extLst>
                </a:gridCol>
              </a:tblGrid>
              <a:tr h="900967">
                <a:tc>
                  <a:txBody>
                    <a:bodyPr/>
                    <a:lstStyle/>
                    <a:p>
                      <a:r>
                        <a:rPr lang="sv-SE" sz="3200" b="0" dirty="0" err="1"/>
                        <a:t>Denmark</a:t>
                      </a:r>
                      <a:endParaRPr lang="en-GB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           -2 – -1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29889"/>
                  </a:ext>
                </a:extLst>
              </a:tr>
              <a:tr h="900967">
                <a:tc>
                  <a:txBody>
                    <a:bodyPr/>
                    <a:lstStyle/>
                    <a:p>
                      <a:r>
                        <a:rPr lang="sv-SE" sz="3200" dirty="0"/>
                        <a:t>Finland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                       </a:t>
                      </a:r>
                      <a:r>
                        <a:rPr lang="sv-SE" sz="3200" dirty="0"/>
                        <a:t>3 – 5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859521"/>
                  </a:ext>
                </a:extLst>
              </a:tr>
              <a:tr h="900967">
                <a:tc>
                  <a:txBody>
                    <a:bodyPr/>
                    <a:lstStyle/>
                    <a:p>
                      <a:r>
                        <a:rPr lang="sv-SE" sz="3200" dirty="0"/>
                        <a:t>Sweden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dirty="0"/>
                        <a:t>            -1 – 1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990891"/>
                  </a:ext>
                </a:extLst>
              </a:tr>
              <a:tr h="900967">
                <a:tc>
                  <a:txBody>
                    <a:bodyPr/>
                    <a:lstStyle/>
                    <a:p>
                      <a:r>
                        <a:rPr lang="sv-SE" sz="3200" dirty="0" err="1"/>
                        <a:t>Norway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                        </a:t>
                      </a:r>
                      <a:r>
                        <a:rPr lang="sv-SE" sz="3200" dirty="0"/>
                        <a:t>3 – 4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48388"/>
                  </a:ext>
                </a:extLst>
              </a:tr>
              <a:tr h="900967">
                <a:tc>
                  <a:txBody>
                    <a:bodyPr/>
                    <a:lstStyle/>
                    <a:p>
                      <a:r>
                        <a:rPr lang="sv-SE" sz="3200" dirty="0" err="1"/>
                        <a:t>Norway</a:t>
                      </a:r>
                      <a:r>
                        <a:rPr lang="sv-SE" sz="3200" dirty="0"/>
                        <a:t> </a:t>
                      </a:r>
                      <a:r>
                        <a:rPr lang="sv-SE" sz="3200" dirty="0" err="1"/>
                        <a:t>fiscal</a:t>
                      </a:r>
                      <a:r>
                        <a:rPr lang="sv-SE" sz="3200" dirty="0"/>
                        <a:t> gap 2060 (2100)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                     </a:t>
                      </a:r>
                      <a:r>
                        <a:rPr lang="sv-SE" sz="3200" dirty="0"/>
                        <a:t>5,3 (9,5)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36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852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82A5BD-E46F-44A0-B663-86876C57F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800" b="1" dirty="0" err="1">
                <a:solidFill>
                  <a:srgbClr val="002060"/>
                </a:solidFill>
              </a:rPr>
              <a:t>Reasons</a:t>
            </a:r>
            <a:r>
              <a:rPr lang="sv-SE" sz="4800" b="1" dirty="0">
                <a:solidFill>
                  <a:srgbClr val="002060"/>
                </a:solidFill>
              </a:rPr>
              <a:t> to be </a:t>
            </a:r>
            <a:r>
              <a:rPr lang="sv-SE" sz="4800" b="1" dirty="0" err="1">
                <a:solidFill>
                  <a:srgbClr val="002060"/>
                </a:solidFill>
              </a:rPr>
              <a:t>more</a:t>
            </a:r>
            <a:r>
              <a:rPr lang="sv-SE" sz="4800" b="1" dirty="0">
                <a:solidFill>
                  <a:srgbClr val="002060"/>
                </a:solidFill>
              </a:rPr>
              <a:t> </a:t>
            </a:r>
            <a:r>
              <a:rPr lang="sv-SE" sz="4800" b="1" dirty="0" err="1">
                <a:solidFill>
                  <a:srgbClr val="002060"/>
                </a:solidFill>
              </a:rPr>
              <a:t>pessimistic</a:t>
            </a:r>
            <a:r>
              <a:rPr lang="sv-SE" sz="4800" b="1" dirty="0">
                <a:solidFill>
                  <a:srgbClr val="002060"/>
                </a:solidFill>
              </a:rPr>
              <a:t> </a:t>
            </a:r>
            <a:endParaRPr lang="en-GB" sz="4800" b="1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C84DDA-BECC-44E4-8795-28EC466F4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600" dirty="0"/>
              <a:t>Relative </a:t>
            </a:r>
            <a:r>
              <a:rPr lang="sv-SE" sz="3600" dirty="0" err="1"/>
              <a:t>wages</a:t>
            </a:r>
            <a:r>
              <a:rPr lang="sv-SE" sz="3600" dirty="0"/>
              <a:t> in </a:t>
            </a:r>
            <a:r>
              <a:rPr lang="sv-SE" sz="3600" dirty="0" err="1"/>
              <a:t>welfare</a:t>
            </a:r>
            <a:r>
              <a:rPr lang="sv-SE" sz="3600" dirty="0"/>
              <a:t> </a:t>
            </a:r>
            <a:r>
              <a:rPr lang="sv-SE" sz="3600" dirty="0" err="1"/>
              <a:t>sevices</a:t>
            </a:r>
            <a:r>
              <a:rPr lang="sv-SE" sz="3600" dirty="0"/>
              <a:t> </a:t>
            </a:r>
            <a:r>
              <a:rPr lang="sv-SE" sz="3600" dirty="0" err="1"/>
              <a:t>need</a:t>
            </a:r>
            <a:r>
              <a:rPr lang="sv-SE" sz="3600" dirty="0"/>
              <a:t> to </a:t>
            </a:r>
            <a:r>
              <a:rPr lang="sv-SE" sz="3600" dirty="0" err="1"/>
              <a:t>rise</a:t>
            </a:r>
            <a:r>
              <a:rPr lang="sv-SE" sz="3600" dirty="0"/>
              <a:t> in order to </a:t>
            </a:r>
            <a:r>
              <a:rPr lang="sv-SE" sz="3600" dirty="0" err="1"/>
              <a:t>recruit</a:t>
            </a:r>
            <a:r>
              <a:rPr lang="sv-SE" sz="3600" dirty="0"/>
              <a:t> personell</a:t>
            </a:r>
          </a:p>
          <a:p>
            <a:r>
              <a:rPr lang="sv-SE" sz="3600" dirty="0" err="1"/>
              <a:t>Increases</a:t>
            </a:r>
            <a:r>
              <a:rPr lang="sv-SE" sz="3600" dirty="0"/>
              <a:t> in </a:t>
            </a:r>
            <a:r>
              <a:rPr lang="sv-SE" sz="3600" dirty="0" err="1"/>
              <a:t>defence</a:t>
            </a:r>
            <a:r>
              <a:rPr lang="sv-SE" sz="3600" dirty="0"/>
              <a:t> </a:t>
            </a:r>
            <a:r>
              <a:rPr lang="sv-SE" sz="3600" dirty="0" err="1"/>
              <a:t>expenditure</a:t>
            </a:r>
            <a:endParaRPr lang="sv-SE" sz="3600" dirty="0"/>
          </a:p>
          <a:p>
            <a:r>
              <a:rPr lang="sv-SE" sz="3600" dirty="0"/>
              <a:t>Corona </a:t>
            </a:r>
            <a:r>
              <a:rPr lang="sv-SE" sz="3600" dirty="0" err="1"/>
              <a:t>crisis</a:t>
            </a:r>
            <a:endParaRPr lang="sv-SE" sz="3600" dirty="0"/>
          </a:p>
          <a:p>
            <a:pPr marL="0" indent="0">
              <a:buNone/>
            </a:pPr>
            <a:r>
              <a:rPr lang="sv-SE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114414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D60F54-7F48-4C13-BB7F-3BF1FE57A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2060"/>
                </a:solidFill>
              </a:rPr>
              <a:t>Corona </a:t>
            </a:r>
            <a:r>
              <a:rPr lang="sv-SE" b="1" dirty="0" err="1">
                <a:solidFill>
                  <a:srgbClr val="002060"/>
                </a:solidFill>
              </a:rPr>
              <a:t>crisis</a:t>
            </a:r>
            <a:r>
              <a:rPr lang="sv-SE" b="1" dirty="0">
                <a:solidFill>
                  <a:srgbClr val="002060"/>
                </a:solidFill>
              </a:rPr>
              <a:t>: Sweden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F29A98-94B9-41EC-AF1F-316CEDB6F8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6% GDP fall 2020</a:t>
            </a:r>
          </a:p>
          <a:p>
            <a:r>
              <a:rPr lang="sv-SE" dirty="0" err="1"/>
              <a:t>Fiscal</a:t>
            </a:r>
            <a:r>
              <a:rPr lang="sv-SE" dirty="0"/>
              <a:t> deficit: 5% </a:t>
            </a:r>
            <a:r>
              <a:rPr lang="sv-SE" dirty="0" err="1"/>
              <a:t>of</a:t>
            </a:r>
            <a:r>
              <a:rPr lang="sv-SE" dirty="0"/>
              <a:t> GDP</a:t>
            </a:r>
          </a:p>
          <a:p>
            <a:r>
              <a:rPr lang="sv-SE" dirty="0"/>
              <a:t>Maastricht </a:t>
            </a:r>
            <a:r>
              <a:rPr lang="sv-SE" dirty="0" err="1"/>
              <a:t>debt</a:t>
            </a:r>
            <a:r>
              <a:rPr lang="sv-SE" dirty="0"/>
              <a:t> </a:t>
            </a:r>
            <a:r>
              <a:rPr lang="sv-SE" dirty="0" err="1"/>
              <a:t>increase</a:t>
            </a:r>
            <a:r>
              <a:rPr lang="sv-SE" dirty="0"/>
              <a:t> by </a:t>
            </a:r>
          </a:p>
          <a:p>
            <a:pPr marL="0" indent="0">
              <a:buNone/>
            </a:pPr>
            <a:r>
              <a:rPr lang="sv-SE" dirty="0"/>
              <a:t>   7–8% </a:t>
            </a:r>
            <a:r>
              <a:rPr lang="sv-SE" dirty="0" err="1"/>
              <a:t>of</a:t>
            </a:r>
            <a:r>
              <a:rPr lang="sv-SE" dirty="0"/>
              <a:t> GDP (to 42–43% </a:t>
            </a:r>
            <a:r>
              <a:rPr lang="sv-SE" dirty="0" err="1"/>
              <a:t>of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GDP)</a:t>
            </a:r>
          </a:p>
          <a:p>
            <a:pPr marL="0" indent="0">
              <a:buNone/>
            </a:pPr>
            <a:r>
              <a:rPr lang="sv-SE" dirty="0"/>
              <a:t> </a:t>
            </a:r>
            <a:endParaRPr lang="en-GB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2638F1F-1DDF-40FD-8EC6-AEE96A7946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10% GDP fall 2020</a:t>
            </a:r>
          </a:p>
          <a:p>
            <a:r>
              <a:rPr lang="sv-SE" dirty="0" err="1"/>
              <a:t>Fiscal</a:t>
            </a:r>
            <a:r>
              <a:rPr lang="sv-SE" dirty="0"/>
              <a:t> deficit: 7% </a:t>
            </a:r>
            <a:r>
              <a:rPr lang="sv-SE" dirty="0" err="1"/>
              <a:t>of</a:t>
            </a:r>
            <a:r>
              <a:rPr lang="sv-SE" dirty="0"/>
              <a:t> GDP</a:t>
            </a:r>
          </a:p>
          <a:p>
            <a:r>
              <a:rPr lang="sv-SE" dirty="0"/>
              <a:t>Maastricht </a:t>
            </a:r>
            <a:r>
              <a:rPr lang="sv-SE" dirty="0" err="1"/>
              <a:t>debt</a:t>
            </a:r>
            <a:r>
              <a:rPr lang="sv-SE" dirty="0"/>
              <a:t> </a:t>
            </a:r>
            <a:r>
              <a:rPr lang="sv-SE" dirty="0" err="1"/>
              <a:t>increase</a:t>
            </a:r>
            <a:r>
              <a:rPr lang="sv-SE" dirty="0"/>
              <a:t> by </a:t>
            </a:r>
          </a:p>
          <a:p>
            <a:pPr marL="0" indent="0">
              <a:buNone/>
            </a:pPr>
            <a:r>
              <a:rPr lang="sv-SE" dirty="0"/>
              <a:t>   11–12% </a:t>
            </a:r>
            <a:r>
              <a:rPr lang="sv-SE" dirty="0" err="1"/>
              <a:t>of</a:t>
            </a:r>
            <a:r>
              <a:rPr lang="sv-SE" dirty="0"/>
              <a:t> GDP (to 46–47% </a:t>
            </a:r>
            <a:r>
              <a:rPr lang="sv-SE" dirty="0" err="1"/>
              <a:t>of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GDP)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66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156F3CC-9167-4437-B330-E329B2CB2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err="1">
                <a:solidFill>
                  <a:srgbClr val="002060"/>
                </a:solidFill>
              </a:rPr>
              <a:t>Fiscal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balance</a:t>
            </a:r>
            <a:r>
              <a:rPr lang="sv-SE" b="1" dirty="0">
                <a:solidFill>
                  <a:srgbClr val="002060"/>
                </a:solidFill>
              </a:rPr>
              <a:t>, </a:t>
            </a:r>
            <a:r>
              <a:rPr lang="sv-SE" b="1" dirty="0" err="1">
                <a:solidFill>
                  <a:srgbClr val="002060"/>
                </a:solidFill>
              </a:rPr>
              <a:t>percent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of</a:t>
            </a:r>
            <a:r>
              <a:rPr lang="sv-SE" b="1" dirty="0">
                <a:solidFill>
                  <a:srgbClr val="002060"/>
                </a:solidFill>
              </a:rPr>
              <a:t> GDP</a:t>
            </a:r>
            <a:endParaRPr lang="en-GB" b="1" dirty="0">
              <a:solidFill>
                <a:srgbClr val="002060"/>
              </a:solidFill>
            </a:endParaRP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9576ADD0-040A-4252-8550-077E01857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106" y="1568823"/>
            <a:ext cx="8691515" cy="482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9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156F3CC-9167-4437-B330-E329B2CB2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680" y="385445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rgbClr val="002060"/>
                </a:solidFill>
              </a:rPr>
              <a:t>General </a:t>
            </a:r>
            <a:r>
              <a:rPr lang="sv-SE" b="1" dirty="0" err="1">
                <a:solidFill>
                  <a:srgbClr val="002060"/>
                </a:solidFill>
              </a:rPr>
              <a:t>government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net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financial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wealth</a:t>
            </a:r>
            <a:r>
              <a:rPr lang="sv-SE" b="1" dirty="0">
                <a:solidFill>
                  <a:srgbClr val="002060"/>
                </a:solidFill>
              </a:rPr>
              <a:t>, </a:t>
            </a:r>
            <a:r>
              <a:rPr lang="sv-SE" b="1" dirty="0" err="1">
                <a:solidFill>
                  <a:srgbClr val="002060"/>
                </a:solidFill>
              </a:rPr>
              <a:t>percent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of</a:t>
            </a:r>
            <a:r>
              <a:rPr lang="sv-SE" b="1" dirty="0">
                <a:solidFill>
                  <a:srgbClr val="002060"/>
                </a:solidFill>
              </a:rPr>
              <a:t> GDP</a:t>
            </a:r>
            <a:endParaRPr lang="en-GB" b="1" dirty="0">
              <a:solidFill>
                <a:srgbClr val="002060"/>
              </a:solidFill>
            </a:endParaRP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0166CC5A-79D0-4A24-868D-89B93AA8A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935" y="1838227"/>
            <a:ext cx="8710367" cy="434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230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156F3CC-9167-4437-B330-E329B2CB2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680" y="385445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rgbClr val="002060"/>
                </a:solidFill>
              </a:rPr>
              <a:t>General </a:t>
            </a:r>
            <a:r>
              <a:rPr lang="sv-SE" b="1" dirty="0" err="1">
                <a:solidFill>
                  <a:srgbClr val="002060"/>
                </a:solidFill>
              </a:rPr>
              <a:t>government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net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financial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wealth</a:t>
            </a:r>
            <a:r>
              <a:rPr lang="sv-SE" b="1" dirty="0">
                <a:solidFill>
                  <a:srgbClr val="002060"/>
                </a:solidFill>
              </a:rPr>
              <a:t>, </a:t>
            </a:r>
            <a:r>
              <a:rPr lang="sv-SE" b="1" dirty="0" err="1">
                <a:solidFill>
                  <a:srgbClr val="002060"/>
                </a:solidFill>
              </a:rPr>
              <a:t>percent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of</a:t>
            </a:r>
            <a:r>
              <a:rPr lang="sv-SE" b="1" dirty="0">
                <a:solidFill>
                  <a:srgbClr val="002060"/>
                </a:solidFill>
              </a:rPr>
              <a:t> GDP</a:t>
            </a:r>
            <a:endParaRPr lang="en-GB" b="1" dirty="0">
              <a:solidFill>
                <a:srgbClr val="002060"/>
              </a:solidFill>
            </a:endParaRP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401538AB-799E-44B9-BC7B-8ED51711F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070" y="2026762"/>
            <a:ext cx="8531258" cy="411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04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156F3CC-9167-4437-B330-E329B2CB2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680" y="385445"/>
            <a:ext cx="10515600" cy="1325563"/>
          </a:xfrm>
        </p:spPr>
        <p:txBody>
          <a:bodyPr/>
          <a:lstStyle/>
          <a:p>
            <a:r>
              <a:rPr lang="sv-SE" b="1" dirty="0">
                <a:solidFill>
                  <a:srgbClr val="002060"/>
                </a:solidFill>
              </a:rPr>
              <a:t>General </a:t>
            </a:r>
            <a:r>
              <a:rPr lang="sv-SE" b="1" dirty="0" err="1">
                <a:solidFill>
                  <a:srgbClr val="002060"/>
                </a:solidFill>
              </a:rPr>
              <a:t>government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consolidated</a:t>
            </a:r>
            <a:r>
              <a:rPr lang="sv-SE" b="1" dirty="0">
                <a:solidFill>
                  <a:srgbClr val="002060"/>
                </a:solidFill>
              </a:rPr>
              <a:t> gross </a:t>
            </a:r>
            <a:r>
              <a:rPr lang="sv-SE" b="1" dirty="0" err="1">
                <a:solidFill>
                  <a:srgbClr val="002060"/>
                </a:solidFill>
              </a:rPr>
              <a:t>debt</a:t>
            </a:r>
            <a:r>
              <a:rPr lang="sv-SE" b="1" dirty="0">
                <a:solidFill>
                  <a:srgbClr val="002060"/>
                </a:solidFill>
              </a:rPr>
              <a:t>, </a:t>
            </a:r>
            <a:r>
              <a:rPr lang="sv-SE" b="1" dirty="0" err="1">
                <a:solidFill>
                  <a:srgbClr val="002060"/>
                </a:solidFill>
              </a:rPr>
              <a:t>percent</a:t>
            </a:r>
            <a:r>
              <a:rPr lang="sv-SE" b="1" dirty="0">
                <a:solidFill>
                  <a:srgbClr val="002060"/>
                </a:solidFill>
              </a:rPr>
              <a:t> </a:t>
            </a:r>
            <a:r>
              <a:rPr lang="sv-SE" b="1" dirty="0" err="1">
                <a:solidFill>
                  <a:srgbClr val="002060"/>
                </a:solidFill>
              </a:rPr>
              <a:t>of</a:t>
            </a:r>
            <a:r>
              <a:rPr lang="sv-SE" b="1" dirty="0">
                <a:solidFill>
                  <a:srgbClr val="002060"/>
                </a:solidFill>
              </a:rPr>
              <a:t> GDP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713ED5D-A1C9-4693-98D5-900168394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740" y="270774"/>
            <a:ext cx="23350433" cy="45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FA5A3E9-4BC9-4A68-976A-DBF8EAF84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740" y="4112680"/>
            <a:ext cx="2335043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sv-SE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D832BD6-832D-4111-AB9C-53A0F9035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497" y="2102176"/>
            <a:ext cx="8531258" cy="425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794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976F66-8A43-4CCA-AA98-C974368D1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b="1" dirty="0" err="1">
                <a:solidFill>
                  <a:srgbClr val="002060"/>
                </a:solidFill>
              </a:rPr>
              <a:t>Fiscal</a:t>
            </a:r>
            <a:r>
              <a:rPr lang="sv-SE" sz="5400" b="1" dirty="0">
                <a:solidFill>
                  <a:srgbClr val="002060"/>
                </a:solidFill>
              </a:rPr>
              <a:t> </a:t>
            </a:r>
            <a:r>
              <a:rPr lang="sv-SE" sz="5400" b="1" dirty="0" err="1">
                <a:solidFill>
                  <a:srgbClr val="002060"/>
                </a:solidFill>
              </a:rPr>
              <a:t>rules</a:t>
            </a:r>
            <a:endParaRPr lang="en-GB" sz="5400" b="1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9B6816E-5E51-4136-BFDA-0727A0F18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4000" dirty="0" err="1"/>
              <a:t>Fiscal-balance</a:t>
            </a:r>
            <a:r>
              <a:rPr lang="sv-SE" sz="4000" dirty="0"/>
              <a:t> </a:t>
            </a:r>
            <a:r>
              <a:rPr lang="sv-SE" sz="4000" dirty="0" err="1"/>
              <a:t>targets</a:t>
            </a:r>
            <a:r>
              <a:rPr lang="sv-SE" sz="4000" dirty="0"/>
              <a:t>/</a:t>
            </a:r>
            <a:r>
              <a:rPr lang="sv-SE" sz="4000" dirty="0" err="1"/>
              <a:t>constraints</a:t>
            </a:r>
            <a:endParaRPr lang="sv-SE" sz="4000" dirty="0"/>
          </a:p>
          <a:p>
            <a:r>
              <a:rPr lang="sv-SE" sz="4000" dirty="0" err="1"/>
              <a:t>Government</a:t>
            </a:r>
            <a:r>
              <a:rPr lang="sv-SE" sz="4000" dirty="0"/>
              <a:t> </a:t>
            </a:r>
            <a:r>
              <a:rPr lang="sv-SE" sz="4000" dirty="0" err="1"/>
              <a:t>debt</a:t>
            </a:r>
            <a:r>
              <a:rPr lang="sv-SE" sz="4000" dirty="0"/>
              <a:t> </a:t>
            </a:r>
            <a:r>
              <a:rPr lang="sv-SE" sz="4000" dirty="0" err="1"/>
              <a:t>targets</a:t>
            </a:r>
            <a:endParaRPr lang="sv-SE" sz="4000" dirty="0"/>
          </a:p>
          <a:p>
            <a:r>
              <a:rPr lang="sv-SE" sz="4000" dirty="0" err="1"/>
              <a:t>Expenditure</a:t>
            </a:r>
            <a:r>
              <a:rPr lang="sv-SE" sz="4000" dirty="0"/>
              <a:t> </a:t>
            </a:r>
            <a:r>
              <a:rPr lang="sv-SE" sz="4000" dirty="0" err="1"/>
              <a:t>ceilings</a:t>
            </a:r>
            <a:endParaRPr lang="sv-SE" sz="4000" dirty="0"/>
          </a:p>
          <a:p>
            <a:r>
              <a:rPr lang="sv-SE" sz="4000" dirty="0" err="1"/>
              <a:t>Economic</a:t>
            </a:r>
            <a:r>
              <a:rPr lang="sv-SE" sz="4000" dirty="0"/>
              <a:t> </a:t>
            </a:r>
            <a:r>
              <a:rPr lang="sv-SE" sz="4000" dirty="0" err="1"/>
              <a:t>results</a:t>
            </a:r>
            <a:r>
              <a:rPr lang="sv-SE" sz="4000" dirty="0"/>
              <a:t> </a:t>
            </a:r>
            <a:r>
              <a:rPr lang="sv-SE" sz="4000" dirty="0" err="1"/>
              <a:t>of</a:t>
            </a:r>
            <a:r>
              <a:rPr lang="sv-SE" sz="4000" dirty="0"/>
              <a:t> </a:t>
            </a:r>
            <a:r>
              <a:rPr lang="sv-SE" sz="4000" dirty="0" err="1"/>
              <a:t>local</a:t>
            </a:r>
            <a:r>
              <a:rPr lang="sv-SE" sz="4000" dirty="0"/>
              <a:t> </a:t>
            </a:r>
            <a:r>
              <a:rPr lang="sv-SE" sz="4000" dirty="0" err="1"/>
              <a:t>governments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414220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l 10">
            <a:extLst>
              <a:ext uri="{FF2B5EF4-FFF2-40B4-BE49-F238E27FC236}">
                <a16:creationId xmlns:a16="http://schemas.microsoft.com/office/drawing/2014/main" id="{B501DD70-9B3C-4582-B7D0-467DD23358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680560"/>
              </p:ext>
            </p:extLst>
          </p:nvPr>
        </p:nvGraphicFramePr>
        <p:xfrm>
          <a:off x="441955" y="0"/>
          <a:ext cx="11308089" cy="6860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559">
                  <a:extLst>
                    <a:ext uri="{9D8B030D-6E8A-4147-A177-3AD203B41FA5}">
                      <a16:colId xmlns:a16="http://schemas.microsoft.com/office/drawing/2014/main" val="3255542793"/>
                    </a:ext>
                  </a:extLst>
                </a:gridCol>
                <a:gridCol w="2046278">
                  <a:extLst>
                    <a:ext uri="{9D8B030D-6E8A-4147-A177-3AD203B41FA5}">
                      <a16:colId xmlns:a16="http://schemas.microsoft.com/office/drawing/2014/main" val="2253345743"/>
                    </a:ext>
                  </a:extLst>
                </a:gridCol>
                <a:gridCol w="1802911">
                  <a:extLst>
                    <a:ext uri="{9D8B030D-6E8A-4147-A177-3AD203B41FA5}">
                      <a16:colId xmlns:a16="http://schemas.microsoft.com/office/drawing/2014/main" val="1962089432"/>
                    </a:ext>
                  </a:extLst>
                </a:gridCol>
                <a:gridCol w="2025715">
                  <a:extLst>
                    <a:ext uri="{9D8B030D-6E8A-4147-A177-3AD203B41FA5}">
                      <a16:colId xmlns:a16="http://schemas.microsoft.com/office/drawing/2014/main" val="1169780540"/>
                    </a:ext>
                  </a:extLst>
                </a:gridCol>
                <a:gridCol w="1927976">
                  <a:extLst>
                    <a:ext uri="{9D8B030D-6E8A-4147-A177-3AD203B41FA5}">
                      <a16:colId xmlns:a16="http://schemas.microsoft.com/office/drawing/2014/main" val="2753070092"/>
                    </a:ext>
                  </a:extLst>
                </a:gridCol>
                <a:gridCol w="1900650">
                  <a:extLst>
                    <a:ext uri="{9D8B030D-6E8A-4147-A177-3AD203B41FA5}">
                      <a16:colId xmlns:a16="http://schemas.microsoft.com/office/drawing/2014/main" val="4124166496"/>
                    </a:ext>
                  </a:extLst>
                </a:gridCol>
              </a:tblGrid>
              <a:tr h="89263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Fiscal-balance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constraint</a:t>
                      </a:r>
                      <a:r>
                        <a:rPr lang="sv-SE" dirty="0"/>
                        <a:t> general </a:t>
                      </a:r>
                      <a:r>
                        <a:rPr lang="sv-SE" dirty="0" err="1"/>
                        <a:t>government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err="1"/>
                        <a:t>Fiscal-balance</a:t>
                      </a:r>
                      <a:r>
                        <a:rPr lang="sv-SE" b="1" dirty="0"/>
                        <a:t> </a:t>
                      </a:r>
                      <a:r>
                        <a:rPr lang="sv-SE" b="1" dirty="0" err="1"/>
                        <a:t>target</a:t>
                      </a:r>
                      <a:r>
                        <a:rPr lang="sv-SE" b="1" dirty="0"/>
                        <a:t> general </a:t>
                      </a:r>
                      <a:r>
                        <a:rPr lang="sv-SE" b="1" dirty="0" err="1"/>
                        <a:t>government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Subsector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fiscal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targets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Adjustment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Escape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clause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170693"/>
                  </a:ext>
                </a:extLst>
              </a:tr>
              <a:tr h="915003">
                <a:tc>
                  <a:txBody>
                    <a:bodyPr/>
                    <a:lstStyle/>
                    <a:p>
                      <a:r>
                        <a:rPr lang="sv-SE" b="1" dirty="0" err="1"/>
                        <a:t>Denmark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i="1" dirty="0" err="1"/>
                        <a:t>Structural</a:t>
                      </a:r>
                      <a:r>
                        <a:rPr lang="sv-SE" i="0" dirty="0"/>
                        <a:t> deficit</a:t>
                      </a:r>
                      <a:r>
                        <a:rPr lang="sv-SE" dirty="0"/>
                        <a:t> 0.5% </a:t>
                      </a:r>
                      <a:r>
                        <a:rPr lang="sv-SE" dirty="0" err="1"/>
                        <a:t>of</a:t>
                      </a:r>
                      <a:r>
                        <a:rPr lang="sv-SE" dirty="0"/>
                        <a:t> GDP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i="1" dirty="0" err="1"/>
                        <a:t>Structural</a:t>
                      </a:r>
                      <a:r>
                        <a:rPr lang="sv-SE" i="1" dirty="0"/>
                        <a:t> </a:t>
                      </a:r>
                      <a:r>
                        <a:rPr lang="sv-SE" i="0" dirty="0" err="1"/>
                        <a:t>balance</a:t>
                      </a:r>
                      <a:r>
                        <a:rPr lang="sv-SE" i="0" dirty="0"/>
                        <a:t> 2025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Municipal </a:t>
                      </a:r>
                      <a:r>
                        <a:rPr lang="sv-SE" dirty="0" err="1"/>
                        <a:t>sector</a:t>
                      </a:r>
                      <a:r>
                        <a:rPr lang="sv-SE" dirty="0"/>
                        <a:t>, regional </a:t>
                      </a:r>
                      <a:r>
                        <a:rPr lang="sv-SE" dirty="0" err="1"/>
                        <a:t>sector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0.5% </a:t>
                      </a:r>
                      <a:r>
                        <a:rPr lang="sv-SE" dirty="0" err="1"/>
                        <a:t>of</a:t>
                      </a:r>
                      <a:r>
                        <a:rPr lang="sv-SE" dirty="0"/>
                        <a:t> GDP </a:t>
                      </a:r>
                      <a:r>
                        <a:rPr lang="sv-SE" dirty="0" err="1"/>
                        <a:t>annually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Exceptional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circumstances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10157"/>
                  </a:ext>
                </a:extLst>
              </a:tr>
              <a:tr h="1428208">
                <a:tc>
                  <a:txBody>
                    <a:bodyPr/>
                    <a:lstStyle/>
                    <a:p>
                      <a:r>
                        <a:rPr lang="sv-SE" b="1" dirty="0"/>
                        <a:t>Finland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i="1" dirty="0" err="1"/>
                        <a:t>Structural</a:t>
                      </a:r>
                      <a:r>
                        <a:rPr lang="sv-SE" i="0" dirty="0"/>
                        <a:t> deficit</a:t>
                      </a:r>
                      <a:r>
                        <a:rPr lang="sv-SE" dirty="0"/>
                        <a:t> 0.5% </a:t>
                      </a:r>
                      <a:r>
                        <a:rPr lang="sv-SE" dirty="0" err="1"/>
                        <a:t>of</a:t>
                      </a:r>
                      <a:r>
                        <a:rPr lang="sv-SE" dirty="0"/>
                        <a:t> GDP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i="1" dirty="0" err="1"/>
                        <a:t>Structural</a:t>
                      </a:r>
                      <a:r>
                        <a:rPr lang="sv-SE" i="1" dirty="0"/>
                        <a:t> </a:t>
                      </a:r>
                      <a:r>
                        <a:rPr lang="sv-SE" i="0" dirty="0" err="1"/>
                        <a:t>balance</a:t>
                      </a:r>
                      <a:r>
                        <a:rPr lang="sv-SE" i="0" dirty="0"/>
                        <a:t> 2023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Central </a:t>
                      </a:r>
                      <a:r>
                        <a:rPr lang="sv-SE" dirty="0" err="1"/>
                        <a:t>government</a:t>
                      </a:r>
                      <a:r>
                        <a:rPr lang="sv-SE" dirty="0"/>
                        <a:t>, municipal </a:t>
                      </a:r>
                      <a:r>
                        <a:rPr lang="sv-SE" dirty="0" err="1"/>
                        <a:t>sector</a:t>
                      </a:r>
                      <a:r>
                        <a:rPr lang="sv-SE" dirty="0"/>
                        <a:t>, social-</a:t>
                      </a:r>
                      <a:r>
                        <a:rPr lang="sv-SE" dirty="0" err="1"/>
                        <a:t>security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funds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0.5% </a:t>
                      </a:r>
                      <a:r>
                        <a:rPr lang="sv-SE" dirty="0" err="1"/>
                        <a:t>of</a:t>
                      </a:r>
                      <a:r>
                        <a:rPr lang="sv-SE" dirty="0"/>
                        <a:t> GDP </a:t>
                      </a:r>
                      <a:r>
                        <a:rPr lang="sv-SE" dirty="0" err="1"/>
                        <a:t>annually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Exceptional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circumstances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489466"/>
                  </a:ext>
                </a:extLst>
              </a:tr>
              <a:tr h="915003">
                <a:tc>
                  <a:txBody>
                    <a:bodyPr/>
                    <a:lstStyle/>
                    <a:p>
                      <a:r>
                        <a:rPr lang="sv-SE" b="1" dirty="0" err="1"/>
                        <a:t>Iceland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i="1" dirty="0" err="1"/>
                        <a:t>Actual</a:t>
                      </a:r>
                      <a:r>
                        <a:rPr lang="sv-SE" i="1" dirty="0"/>
                        <a:t> </a:t>
                      </a:r>
                      <a:r>
                        <a:rPr lang="sv-SE" i="0" dirty="0"/>
                        <a:t>deficit</a:t>
                      </a:r>
                      <a:r>
                        <a:rPr lang="sv-SE" i="1" dirty="0"/>
                        <a:t> </a:t>
                      </a:r>
                      <a:r>
                        <a:rPr lang="sv-SE" i="0" dirty="0"/>
                        <a:t>2.5% </a:t>
                      </a:r>
                      <a:r>
                        <a:rPr lang="sv-SE" i="0" dirty="0" err="1"/>
                        <a:t>of</a:t>
                      </a:r>
                      <a:r>
                        <a:rPr lang="sv-SE" i="0" dirty="0"/>
                        <a:t> GDP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i="1" dirty="0" err="1"/>
                        <a:t>Actual</a:t>
                      </a:r>
                      <a:r>
                        <a:rPr lang="sv-SE" i="1" dirty="0"/>
                        <a:t> </a:t>
                      </a:r>
                      <a:r>
                        <a:rPr lang="sv-SE" i="0" dirty="0" err="1"/>
                        <a:t>surplus</a:t>
                      </a:r>
                      <a:r>
                        <a:rPr lang="sv-SE" i="0" dirty="0"/>
                        <a:t> over </a:t>
                      </a:r>
                      <a:r>
                        <a:rPr lang="sv-SE" i="0" dirty="0" err="1"/>
                        <a:t>five-year</a:t>
                      </a:r>
                      <a:r>
                        <a:rPr lang="sv-SE" i="0" dirty="0"/>
                        <a:t> period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Municipal </a:t>
                      </a:r>
                      <a:r>
                        <a:rPr lang="sv-SE" dirty="0" err="1"/>
                        <a:t>sector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Deviation </a:t>
                      </a:r>
                      <a:r>
                        <a:rPr lang="sv-SE" dirty="0" err="1"/>
                        <a:t>during</a:t>
                      </a:r>
                      <a:r>
                        <a:rPr lang="sv-SE" dirty="0"/>
                        <a:t> 3 </a:t>
                      </a:r>
                      <a:r>
                        <a:rPr lang="sv-SE" dirty="0" err="1"/>
                        <a:t>years</a:t>
                      </a:r>
                      <a:r>
                        <a:rPr lang="sv-SE" dirty="0"/>
                        <a:t> is </a:t>
                      </a:r>
                      <a:r>
                        <a:rPr lang="sv-SE" dirty="0" err="1"/>
                        <a:t>possible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416091"/>
                  </a:ext>
                </a:extLst>
              </a:tr>
              <a:tr h="1464005">
                <a:tc>
                  <a:txBody>
                    <a:bodyPr/>
                    <a:lstStyle/>
                    <a:p>
                      <a:r>
                        <a:rPr lang="sv-SE" b="1" dirty="0" err="1"/>
                        <a:t>Norway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i="1" dirty="0" err="1"/>
                        <a:t>Structural</a:t>
                      </a:r>
                      <a:r>
                        <a:rPr lang="sv-SE" i="1" dirty="0"/>
                        <a:t> </a:t>
                      </a:r>
                      <a:r>
                        <a:rPr lang="sv-SE" i="0" dirty="0"/>
                        <a:t>deficit for </a:t>
                      </a:r>
                      <a:r>
                        <a:rPr lang="sv-SE" i="0" dirty="0" err="1"/>
                        <a:t>mainland</a:t>
                      </a:r>
                      <a:r>
                        <a:rPr lang="sv-SE" i="0" dirty="0"/>
                        <a:t> </a:t>
                      </a:r>
                      <a:r>
                        <a:rPr lang="sv-SE" i="0" dirty="0" err="1"/>
                        <a:t>Norway</a:t>
                      </a:r>
                      <a:r>
                        <a:rPr lang="sv-SE" i="1" dirty="0"/>
                        <a:t> </a:t>
                      </a:r>
                      <a:r>
                        <a:rPr lang="sv-SE" i="0" dirty="0"/>
                        <a:t>= </a:t>
                      </a:r>
                      <a:r>
                        <a:rPr lang="sv-SE" i="0" dirty="0" err="1"/>
                        <a:t>expected</a:t>
                      </a:r>
                      <a:r>
                        <a:rPr lang="sv-SE" i="0" dirty="0"/>
                        <a:t> </a:t>
                      </a:r>
                      <a:r>
                        <a:rPr lang="sv-SE" i="0" dirty="0" err="1"/>
                        <a:t>return</a:t>
                      </a:r>
                      <a:r>
                        <a:rPr lang="sv-SE" i="0" dirty="0"/>
                        <a:t> </a:t>
                      </a:r>
                      <a:r>
                        <a:rPr lang="sv-SE" i="0" dirty="0" err="1"/>
                        <a:t>of</a:t>
                      </a:r>
                      <a:r>
                        <a:rPr lang="sv-SE" i="0" dirty="0"/>
                        <a:t> </a:t>
                      </a:r>
                      <a:r>
                        <a:rPr lang="sv-SE" i="0" dirty="0" err="1"/>
                        <a:t>wealth</a:t>
                      </a:r>
                      <a:r>
                        <a:rPr lang="sv-SE" i="0" dirty="0"/>
                        <a:t> </a:t>
                      </a:r>
                      <a:r>
                        <a:rPr lang="sv-SE" i="0" dirty="0" err="1"/>
                        <a:t>fund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Structural</a:t>
                      </a:r>
                      <a:r>
                        <a:rPr lang="sv-SE" dirty="0"/>
                        <a:t> deficit </a:t>
                      </a:r>
                      <a:r>
                        <a:rPr lang="sv-SE" dirty="0" err="1"/>
                        <a:t>can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vary</a:t>
                      </a:r>
                      <a:r>
                        <a:rPr lang="sv-SE" dirty="0"/>
                        <a:t> over the business </a:t>
                      </a:r>
                      <a:r>
                        <a:rPr lang="sv-SE" dirty="0" err="1"/>
                        <a:t>cycle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845554"/>
                  </a:ext>
                </a:extLst>
              </a:tr>
              <a:tr h="1160419">
                <a:tc>
                  <a:txBody>
                    <a:bodyPr/>
                    <a:lstStyle/>
                    <a:p>
                      <a:r>
                        <a:rPr lang="sv-SE" b="1" dirty="0"/>
                        <a:t>Sweden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1/3% </a:t>
                      </a:r>
                      <a:r>
                        <a:rPr lang="sv-SE" dirty="0" err="1"/>
                        <a:t>of</a:t>
                      </a:r>
                      <a:r>
                        <a:rPr lang="sv-SE" dirty="0"/>
                        <a:t> GDP over business </a:t>
                      </a:r>
                      <a:r>
                        <a:rPr lang="sv-SE" dirty="0" err="1"/>
                        <a:t>cycle</a:t>
                      </a:r>
                      <a:r>
                        <a:rPr lang="sv-SE" dirty="0"/>
                        <a:t>: </a:t>
                      </a:r>
                      <a:r>
                        <a:rPr lang="sv-SE" dirty="0" err="1"/>
                        <a:t>structural-balance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target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0.4–0.5% </a:t>
                      </a:r>
                      <a:r>
                        <a:rPr lang="sv-SE" dirty="0" err="1"/>
                        <a:t>of</a:t>
                      </a:r>
                      <a:r>
                        <a:rPr lang="sv-SE" dirty="0"/>
                        <a:t> GDP </a:t>
                      </a:r>
                      <a:r>
                        <a:rPr lang="sv-SE" dirty="0" err="1"/>
                        <a:t>annually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Adjustment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should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take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cyclical</a:t>
                      </a:r>
                      <a:r>
                        <a:rPr lang="sv-SE" dirty="0"/>
                        <a:t> situation </a:t>
                      </a:r>
                      <a:r>
                        <a:rPr lang="sv-SE" dirty="0" err="1"/>
                        <a:t>into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account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966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797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10358</TotalTime>
  <Words>1809</Words>
  <Application>Microsoft Office PowerPoint</Application>
  <PresentationFormat>Bredbild</PresentationFormat>
  <Paragraphs>324</Paragraphs>
  <Slides>32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Office-tema</vt:lpstr>
      <vt:lpstr>Fiscal frameworks and fiscal sustainability in the Nordics</vt:lpstr>
      <vt:lpstr>My presentation</vt:lpstr>
      <vt:lpstr>Fiscal balance, percent of GDP</vt:lpstr>
      <vt:lpstr>Fiscal balance, percent of GDP</vt:lpstr>
      <vt:lpstr>General government net financial wealth, percent of GDP</vt:lpstr>
      <vt:lpstr>General government net financial wealth, percent of GDP</vt:lpstr>
      <vt:lpstr>General government consolidated gross debt, percent of GDP</vt:lpstr>
      <vt:lpstr>Fiscal rules</vt:lpstr>
      <vt:lpstr>PowerPoint-presentation</vt:lpstr>
      <vt:lpstr>Debt rules</vt:lpstr>
      <vt:lpstr>Expenditure ceilings</vt:lpstr>
      <vt:lpstr>Budget rules for individual municipalities/regions</vt:lpstr>
      <vt:lpstr>Conclusions on fiscal frameworks</vt:lpstr>
      <vt:lpstr>Fiscal councils</vt:lpstr>
      <vt:lpstr>PowerPoint-presentation</vt:lpstr>
      <vt:lpstr>Conclusions on Nordic fiscal councils</vt:lpstr>
      <vt:lpstr>Sustainable public finances</vt:lpstr>
      <vt:lpstr>Sustainability of current fiscal policy</vt:lpstr>
      <vt:lpstr>Other important assumptions</vt:lpstr>
      <vt:lpstr>Sustainability indicators</vt:lpstr>
      <vt:lpstr>The S2 indicator</vt:lpstr>
      <vt:lpstr>The S1 indicator</vt:lpstr>
      <vt:lpstr>Old-age dependency ratio (65+ as a share of 20– 64), percent </vt:lpstr>
      <vt:lpstr>Oldest-age dependency ratio (80+ as share of 20-64), percent </vt:lpstr>
      <vt:lpstr>Fiscal sustainability analyses</vt:lpstr>
      <vt:lpstr>Observations regarding fiscal sustainability analyses 1</vt:lpstr>
      <vt:lpstr>Observations regarding fiscal sustainability analyses 2</vt:lpstr>
      <vt:lpstr>Observations regarding fiscal sustainability analyses 3</vt:lpstr>
      <vt:lpstr>Observations regarding fiscal sustainability analyses 4</vt:lpstr>
      <vt:lpstr>S2 indicator, percent of GDP</vt:lpstr>
      <vt:lpstr>Reasons to be more pessimistic </vt:lpstr>
      <vt:lpstr>Corona crisis: Sweden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Finanspolitiska ramverk och finanspolitisk hållbarhet i Norden</dc:title>
  <dc:creator>Lars Calmfors</dc:creator>
  <cp:lastModifiedBy>Lars Calmfors</cp:lastModifiedBy>
  <cp:revision>75</cp:revision>
  <cp:lastPrinted>2020-02-23T17:20:32Z</cp:lastPrinted>
  <dcterms:created xsi:type="dcterms:W3CDTF">2020-02-21T15:06:37Z</dcterms:created>
  <dcterms:modified xsi:type="dcterms:W3CDTF">2020-04-01T09:37:20Z</dcterms:modified>
</cp:coreProperties>
</file>