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65" r:id="rId3"/>
    <p:sldId id="266" r:id="rId4"/>
    <p:sldId id="267" r:id="rId5"/>
    <p:sldId id="269" r:id="rId6"/>
    <p:sldId id="270" r:id="rId7"/>
    <p:sldId id="259" r:id="rId8"/>
    <p:sldId id="283" r:id="rId9"/>
    <p:sldId id="262" r:id="rId10"/>
    <p:sldId id="275" r:id="rId11"/>
    <p:sldId id="272" r:id="rId12"/>
    <p:sldId id="274" r:id="rId13"/>
    <p:sldId id="276" r:id="rId14"/>
    <p:sldId id="277" r:id="rId15"/>
    <p:sldId id="278" r:id="rId16"/>
    <p:sldId id="263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cc\Desktop\lars\ten%20year%20government%20bond%20yield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cc\Desktop\lars\general%20gov%20gross%20consolidated%20debt_yearl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cc\Desktop\lars\primary%20balance%20forecas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ma0386\Dropbox\RA%20Work\Calmfors\EU%20crisis\Figurer%20Calmfors%20(tre%20linjer%20i%20figur2)%20uppdaterad%2020130902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ma0386\Dropbox\RA%20Work\Calmfors\EU%20crisis\Figurer%20Calmfors%20(tre%20linjer%20i%20figur2)%20uppdaterad%202013090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6"/>
          <c:order val="0"/>
          <c:tx>
            <c:strRef>
              <c:f>graph!$A$11</c:f>
              <c:strCache>
                <c:ptCount val="1"/>
                <c:pt idx="0">
                  <c:v>Germany</c:v>
                </c:pt>
              </c:strCache>
            </c:strRef>
          </c:tx>
          <c:spPr>
            <a:ln>
              <a:solidFill>
                <a:schemeClr val="accent4"/>
              </a:solidFill>
              <a:prstDash val="lgDash"/>
            </a:ln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graph!$B$11:$BT$11</c:f>
              <c:numCache>
                <c:formatCode>#,##0.00</c:formatCode>
                <c:ptCount val="71"/>
                <c:pt idx="0">
                  <c:v>4.03</c:v>
                </c:pt>
                <c:pt idx="1">
                  <c:v>3.9499999999999997</c:v>
                </c:pt>
                <c:pt idx="2">
                  <c:v>3.8</c:v>
                </c:pt>
                <c:pt idx="3">
                  <c:v>4.04</c:v>
                </c:pt>
                <c:pt idx="4">
                  <c:v>4.2</c:v>
                </c:pt>
                <c:pt idx="5">
                  <c:v>4.5199999999999996</c:v>
                </c:pt>
                <c:pt idx="6">
                  <c:v>4.49</c:v>
                </c:pt>
                <c:pt idx="7">
                  <c:v>4.2</c:v>
                </c:pt>
                <c:pt idx="8">
                  <c:v>4.09</c:v>
                </c:pt>
                <c:pt idx="9">
                  <c:v>3.88</c:v>
                </c:pt>
                <c:pt idx="10">
                  <c:v>3.56</c:v>
                </c:pt>
                <c:pt idx="11">
                  <c:v>3.05</c:v>
                </c:pt>
                <c:pt idx="12">
                  <c:v>3.07</c:v>
                </c:pt>
                <c:pt idx="13">
                  <c:v>3.13</c:v>
                </c:pt>
                <c:pt idx="14">
                  <c:v>3.02</c:v>
                </c:pt>
                <c:pt idx="15">
                  <c:v>3.13</c:v>
                </c:pt>
                <c:pt idx="16">
                  <c:v>3.3699999999999997</c:v>
                </c:pt>
                <c:pt idx="17">
                  <c:v>3.4699999999999998</c:v>
                </c:pt>
                <c:pt idx="18">
                  <c:v>3.34</c:v>
                </c:pt>
                <c:pt idx="19">
                  <c:v>3.3099999999999987</c:v>
                </c:pt>
                <c:pt idx="20">
                  <c:v>3.2600000000000002</c:v>
                </c:pt>
                <c:pt idx="21">
                  <c:v>3.21</c:v>
                </c:pt>
                <c:pt idx="22">
                  <c:v>3.22</c:v>
                </c:pt>
                <c:pt idx="23">
                  <c:v>3.14</c:v>
                </c:pt>
                <c:pt idx="24">
                  <c:v>3.2600000000000002</c:v>
                </c:pt>
                <c:pt idx="25">
                  <c:v>3.17</c:v>
                </c:pt>
                <c:pt idx="26">
                  <c:v>3.1</c:v>
                </c:pt>
                <c:pt idx="27">
                  <c:v>3.06</c:v>
                </c:pt>
                <c:pt idx="28">
                  <c:v>2.73</c:v>
                </c:pt>
                <c:pt idx="29">
                  <c:v>2.54</c:v>
                </c:pt>
                <c:pt idx="30">
                  <c:v>2.62</c:v>
                </c:pt>
                <c:pt idx="31">
                  <c:v>2.3499999999999988</c:v>
                </c:pt>
                <c:pt idx="32">
                  <c:v>2.2999999999999998</c:v>
                </c:pt>
                <c:pt idx="33">
                  <c:v>2.3499999999999988</c:v>
                </c:pt>
                <c:pt idx="34">
                  <c:v>2.5299999999999998</c:v>
                </c:pt>
                <c:pt idx="35">
                  <c:v>2.9099999999999997</c:v>
                </c:pt>
                <c:pt idx="36">
                  <c:v>3.02</c:v>
                </c:pt>
                <c:pt idx="37">
                  <c:v>3.2</c:v>
                </c:pt>
                <c:pt idx="38">
                  <c:v>3.21</c:v>
                </c:pt>
                <c:pt idx="39">
                  <c:v>3.34</c:v>
                </c:pt>
                <c:pt idx="40">
                  <c:v>3.06</c:v>
                </c:pt>
                <c:pt idx="41">
                  <c:v>2.8899999999999997</c:v>
                </c:pt>
                <c:pt idx="42">
                  <c:v>2.74</c:v>
                </c:pt>
                <c:pt idx="43">
                  <c:v>2.21</c:v>
                </c:pt>
                <c:pt idx="44">
                  <c:v>1.83</c:v>
                </c:pt>
                <c:pt idx="45">
                  <c:v>2</c:v>
                </c:pt>
                <c:pt idx="46">
                  <c:v>1.87</c:v>
                </c:pt>
                <c:pt idx="47">
                  <c:v>1.9300000000000008</c:v>
                </c:pt>
                <c:pt idx="48">
                  <c:v>1.82</c:v>
                </c:pt>
                <c:pt idx="49">
                  <c:v>1.85</c:v>
                </c:pt>
                <c:pt idx="50">
                  <c:v>1.83</c:v>
                </c:pt>
                <c:pt idx="51">
                  <c:v>1.62</c:v>
                </c:pt>
                <c:pt idx="52">
                  <c:v>1.34</c:v>
                </c:pt>
                <c:pt idx="53">
                  <c:v>1.3</c:v>
                </c:pt>
                <c:pt idx="54">
                  <c:v>1.24</c:v>
                </c:pt>
                <c:pt idx="55">
                  <c:v>1.34</c:v>
                </c:pt>
                <c:pt idx="56">
                  <c:v>1.49</c:v>
                </c:pt>
                <c:pt idx="57">
                  <c:v>1.47</c:v>
                </c:pt>
                <c:pt idx="58">
                  <c:v>1.34</c:v>
                </c:pt>
                <c:pt idx="59">
                  <c:v>1.3</c:v>
                </c:pt>
                <c:pt idx="60">
                  <c:v>1.51</c:v>
                </c:pt>
                <c:pt idx="61">
                  <c:v>1.54</c:v>
                </c:pt>
                <c:pt idx="62">
                  <c:v>1.35</c:v>
                </c:pt>
                <c:pt idx="63">
                  <c:v>1.2</c:v>
                </c:pt>
                <c:pt idx="64">
                  <c:v>1.29</c:v>
                </c:pt>
                <c:pt idx="65">
                  <c:v>1.53</c:v>
                </c:pt>
                <c:pt idx="66">
                  <c:v>1.56</c:v>
                </c:pt>
                <c:pt idx="67">
                  <c:v>1.7300000000000002</c:v>
                </c:pt>
                <c:pt idx="68">
                  <c:v>1.8900000000000001</c:v>
                </c:pt>
                <c:pt idx="69">
                  <c:v>1.7600000000000002</c:v>
                </c:pt>
                <c:pt idx="70">
                  <c:v>1.680000000000001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graph!$A$13</c:f>
              <c:strCache>
                <c:ptCount val="1"/>
                <c:pt idx="0">
                  <c:v>Ireland</c:v>
                </c:pt>
              </c:strCache>
            </c:strRef>
          </c:tx>
          <c:spPr>
            <a:ln w="25400" cap="rnd">
              <a:solidFill>
                <a:srgbClr val="FF9966"/>
              </a:solidFill>
              <a:prstDash val="dash"/>
              <a:round/>
            </a:ln>
            <a:effectLst>
              <a:glow>
                <a:srgbClr val="008000"/>
              </a:glow>
            </a:effectLst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graph!$B$13:$BT$13</c:f>
              <c:numCache>
                <c:formatCode>#,##0.00</c:formatCode>
                <c:ptCount val="71"/>
                <c:pt idx="0">
                  <c:v>4.25</c:v>
                </c:pt>
                <c:pt idx="1">
                  <c:v>4.21</c:v>
                </c:pt>
                <c:pt idx="2">
                  <c:v>4.17</c:v>
                </c:pt>
                <c:pt idx="3">
                  <c:v>4.4400000000000004</c:v>
                </c:pt>
                <c:pt idx="4">
                  <c:v>4.58</c:v>
                </c:pt>
                <c:pt idx="5">
                  <c:v>4.91</c:v>
                </c:pt>
                <c:pt idx="6">
                  <c:v>4.92</c:v>
                </c:pt>
                <c:pt idx="7">
                  <c:v>4.59</c:v>
                </c:pt>
                <c:pt idx="8">
                  <c:v>4.5599999999999996</c:v>
                </c:pt>
                <c:pt idx="9">
                  <c:v>4.55</c:v>
                </c:pt>
                <c:pt idx="10">
                  <c:v>4.5599999999999996</c:v>
                </c:pt>
                <c:pt idx="11">
                  <c:v>4.57</c:v>
                </c:pt>
                <c:pt idx="12">
                  <c:v>5.2</c:v>
                </c:pt>
                <c:pt idx="13">
                  <c:v>5.6499999999999995</c:v>
                </c:pt>
                <c:pt idx="14">
                  <c:v>5.76</c:v>
                </c:pt>
                <c:pt idx="15">
                  <c:v>5.34</c:v>
                </c:pt>
                <c:pt idx="16">
                  <c:v>5.2700000000000014</c:v>
                </c:pt>
                <c:pt idx="17">
                  <c:v>5.73</c:v>
                </c:pt>
                <c:pt idx="18">
                  <c:v>5.45</c:v>
                </c:pt>
                <c:pt idx="19">
                  <c:v>4.92</c:v>
                </c:pt>
                <c:pt idx="20">
                  <c:v>4.91</c:v>
                </c:pt>
                <c:pt idx="21">
                  <c:v>4.7699999999999996</c:v>
                </c:pt>
                <c:pt idx="22">
                  <c:v>4.8199999999999985</c:v>
                </c:pt>
                <c:pt idx="23">
                  <c:v>4.88</c:v>
                </c:pt>
                <c:pt idx="24">
                  <c:v>4.83</c:v>
                </c:pt>
                <c:pt idx="25">
                  <c:v>4.7300000000000004</c:v>
                </c:pt>
                <c:pt idx="26">
                  <c:v>4.53</c:v>
                </c:pt>
                <c:pt idx="27">
                  <c:v>4.76</c:v>
                </c:pt>
                <c:pt idx="28">
                  <c:v>4.8599999999999985</c:v>
                </c:pt>
                <c:pt idx="29">
                  <c:v>5.31</c:v>
                </c:pt>
                <c:pt idx="30">
                  <c:v>5.3199999999999985</c:v>
                </c:pt>
                <c:pt idx="31">
                  <c:v>5.3</c:v>
                </c:pt>
                <c:pt idx="32">
                  <c:v>6.14</c:v>
                </c:pt>
                <c:pt idx="33">
                  <c:v>6.42</c:v>
                </c:pt>
                <c:pt idx="34">
                  <c:v>8.2200000000000024</c:v>
                </c:pt>
                <c:pt idx="35">
                  <c:v>8.4500000000000028</c:v>
                </c:pt>
                <c:pt idx="36">
                  <c:v>8.75</c:v>
                </c:pt>
                <c:pt idx="37">
                  <c:v>9.1</c:v>
                </c:pt>
                <c:pt idx="38">
                  <c:v>9.67</c:v>
                </c:pt>
                <c:pt idx="39">
                  <c:v>9.7900000000000009</c:v>
                </c:pt>
                <c:pt idx="40">
                  <c:v>10.639999999999999</c:v>
                </c:pt>
                <c:pt idx="41">
                  <c:v>11.43</c:v>
                </c:pt>
                <c:pt idx="42">
                  <c:v>12.450000000000006</c:v>
                </c:pt>
                <c:pt idx="43">
                  <c:v>9.57</c:v>
                </c:pt>
                <c:pt idx="44">
                  <c:v>8.51</c:v>
                </c:pt>
                <c:pt idx="45">
                  <c:v>8.1</c:v>
                </c:pt>
                <c:pt idx="46">
                  <c:v>8.51</c:v>
                </c:pt>
                <c:pt idx="47">
                  <c:v>8.7000000000000011</c:v>
                </c:pt>
                <c:pt idx="48">
                  <c:v>7.71</c:v>
                </c:pt>
                <c:pt idx="49">
                  <c:v>7.02</c:v>
                </c:pt>
                <c:pt idx="50">
                  <c:v>6.9</c:v>
                </c:pt>
                <c:pt idx="51">
                  <c:v>6.88</c:v>
                </c:pt>
                <c:pt idx="52">
                  <c:v>7.1199999999999966</c:v>
                </c:pt>
                <c:pt idx="53">
                  <c:v>7.09</c:v>
                </c:pt>
                <c:pt idx="54">
                  <c:v>6.1199999999999966</c:v>
                </c:pt>
                <c:pt idx="55">
                  <c:v>5.91</c:v>
                </c:pt>
                <c:pt idx="56">
                  <c:v>5.28</c:v>
                </c:pt>
                <c:pt idx="57">
                  <c:v>4.7699999999999996</c:v>
                </c:pt>
                <c:pt idx="58">
                  <c:v>4.59</c:v>
                </c:pt>
                <c:pt idx="59">
                  <c:v>4.67</c:v>
                </c:pt>
                <c:pt idx="60">
                  <c:v>4.18</c:v>
                </c:pt>
                <c:pt idx="61">
                  <c:v>3.7800000000000002</c:v>
                </c:pt>
                <c:pt idx="62">
                  <c:v>3.8299999999999987</c:v>
                </c:pt>
                <c:pt idx="63">
                  <c:v>3.7800000000000002</c:v>
                </c:pt>
                <c:pt idx="64">
                  <c:v>3.48</c:v>
                </c:pt>
                <c:pt idx="65">
                  <c:v>4.0199999999999996</c:v>
                </c:pt>
                <c:pt idx="66">
                  <c:v>3.88</c:v>
                </c:pt>
                <c:pt idx="67">
                  <c:v>3.92</c:v>
                </c:pt>
                <c:pt idx="68">
                  <c:v>3.9499999999999997</c:v>
                </c:pt>
                <c:pt idx="69">
                  <c:v>3.65</c:v>
                </c:pt>
                <c:pt idx="70">
                  <c:v>3.54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graph!$A$14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chemeClr val="tx2"/>
              </a:solidFill>
              <a:prstDash val="dashDot"/>
            </a:ln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graph!$B$14:$BT$14</c:f>
              <c:numCache>
                <c:formatCode>#,##0.00</c:formatCode>
                <c:ptCount val="71"/>
                <c:pt idx="0">
                  <c:v>4.4000000000000004</c:v>
                </c:pt>
                <c:pt idx="1">
                  <c:v>4.3599999999999985</c:v>
                </c:pt>
                <c:pt idx="2">
                  <c:v>4.42</c:v>
                </c:pt>
                <c:pt idx="3">
                  <c:v>4.54</c:v>
                </c:pt>
                <c:pt idx="4">
                  <c:v>4.74</c:v>
                </c:pt>
                <c:pt idx="5">
                  <c:v>5.17</c:v>
                </c:pt>
                <c:pt idx="6">
                  <c:v>5.1499999999999995</c:v>
                </c:pt>
                <c:pt idx="7">
                  <c:v>4.87</c:v>
                </c:pt>
                <c:pt idx="8">
                  <c:v>4.88</c:v>
                </c:pt>
                <c:pt idx="9">
                  <c:v>4.9300000000000024</c:v>
                </c:pt>
                <c:pt idx="10">
                  <c:v>5.09</c:v>
                </c:pt>
                <c:pt idx="11">
                  <c:v>5.08</c:v>
                </c:pt>
                <c:pt idx="12">
                  <c:v>5.6</c:v>
                </c:pt>
                <c:pt idx="13">
                  <c:v>5.7</c:v>
                </c:pt>
                <c:pt idx="14">
                  <c:v>5.87</c:v>
                </c:pt>
                <c:pt idx="15">
                  <c:v>5.5</c:v>
                </c:pt>
                <c:pt idx="16">
                  <c:v>5.22</c:v>
                </c:pt>
                <c:pt idx="17">
                  <c:v>5.33</c:v>
                </c:pt>
                <c:pt idx="18">
                  <c:v>4.8899999999999997</c:v>
                </c:pt>
                <c:pt idx="19">
                  <c:v>4.5199999999999996</c:v>
                </c:pt>
                <c:pt idx="20">
                  <c:v>4.5599999999999996</c:v>
                </c:pt>
                <c:pt idx="21">
                  <c:v>4.57</c:v>
                </c:pt>
                <c:pt idx="22">
                  <c:v>4.84</c:v>
                </c:pt>
                <c:pt idx="23">
                  <c:v>5.49</c:v>
                </c:pt>
                <c:pt idx="24">
                  <c:v>6.02</c:v>
                </c:pt>
                <c:pt idx="25">
                  <c:v>6.46</c:v>
                </c:pt>
                <c:pt idx="26">
                  <c:v>6.24</c:v>
                </c:pt>
                <c:pt idx="27">
                  <c:v>7.83</c:v>
                </c:pt>
                <c:pt idx="28">
                  <c:v>7.9700000000000024</c:v>
                </c:pt>
                <c:pt idx="29">
                  <c:v>9.1</c:v>
                </c:pt>
                <c:pt idx="30">
                  <c:v>10.34</c:v>
                </c:pt>
                <c:pt idx="31">
                  <c:v>10.7</c:v>
                </c:pt>
                <c:pt idx="32">
                  <c:v>11.34</c:v>
                </c:pt>
                <c:pt idx="33">
                  <c:v>9.57</c:v>
                </c:pt>
                <c:pt idx="34">
                  <c:v>11.52</c:v>
                </c:pt>
                <c:pt idx="35">
                  <c:v>12.01</c:v>
                </c:pt>
                <c:pt idx="36">
                  <c:v>11.729999999999999</c:v>
                </c:pt>
                <c:pt idx="37">
                  <c:v>11.4</c:v>
                </c:pt>
                <c:pt idx="38">
                  <c:v>12.44</c:v>
                </c:pt>
                <c:pt idx="39">
                  <c:v>13.860000000000008</c:v>
                </c:pt>
                <c:pt idx="40">
                  <c:v>15.94</c:v>
                </c:pt>
                <c:pt idx="41">
                  <c:v>16.690000000000001</c:v>
                </c:pt>
                <c:pt idx="42">
                  <c:v>16.149999999999999</c:v>
                </c:pt>
                <c:pt idx="43">
                  <c:v>15.9</c:v>
                </c:pt>
                <c:pt idx="44">
                  <c:v>17.779999999999987</c:v>
                </c:pt>
                <c:pt idx="45">
                  <c:v>18.04</c:v>
                </c:pt>
                <c:pt idx="46">
                  <c:v>17.920000000000002</c:v>
                </c:pt>
                <c:pt idx="47">
                  <c:v>21.14</c:v>
                </c:pt>
                <c:pt idx="48">
                  <c:v>25.91</c:v>
                </c:pt>
                <c:pt idx="49">
                  <c:v>29.24</c:v>
                </c:pt>
                <c:pt idx="50">
                  <c:v>19.07</c:v>
                </c:pt>
                <c:pt idx="51">
                  <c:v>21.479999999999986</c:v>
                </c:pt>
                <c:pt idx="52">
                  <c:v>26.9</c:v>
                </c:pt>
                <c:pt idx="53">
                  <c:v>27.82</c:v>
                </c:pt>
                <c:pt idx="54">
                  <c:v>25.82</c:v>
                </c:pt>
                <c:pt idx="55">
                  <c:v>24.34</c:v>
                </c:pt>
                <c:pt idx="56">
                  <c:v>20.91</c:v>
                </c:pt>
                <c:pt idx="57">
                  <c:v>17.959999999999987</c:v>
                </c:pt>
                <c:pt idx="58">
                  <c:v>17.2</c:v>
                </c:pt>
                <c:pt idx="59">
                  <c:v>13.33</c:v>
                </c:pt>
                <c:pt idx="60">
                  <c:v>11.1</c:v>
                </c:pt>
                <c:pt idx="61">
                  <c:v>10.950000000000006</c:v>
                </c:pt>
                <c:pt idx="62">
                  <c:v>11.38</c:v>
                </c:pt>
                <c:pt idx="63">
                  <c:v>11.58</c:v>
                </c:pt>
                <c:pt idx="64">
                  <c:v>9.07</c:v>
                </c:pt>
                <c:pt idx="65">
                  <c:v>10.07</c:v>
                </c:pt>
                <c:pt idx="66">
                  <c:v>10.53</c:v>
                </c:pt>
                <c:pt idx="67">
                  <c:v>10.01</c:v>
                </c:pt>
                <c:pt idx="68">
                  <c:v>10.15</c:v>
                </c:pt>
                <c:pt idx="69">
                  <c:v>8.7399999999999984</c:v>
                </c:pt>
                <c:pt idx="70">
                  <c:v>8.18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graph!$A$15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graph!$B$15:$BT$15</c:f>
              <c:numCache>
                <c:formatCode>#,##0.00</c:formatCode>
                <c:ptCount val="71"/>
                <c:pt idx="0">
                  <c:v>4.18</c:v>
                </c:pt>
                <c:pt idx="1">
                  <c:v>4.1499999999999995</c:v>
                </c:pt>
                <c:pt idx="2">
                  <c:v>4.1199999999999966</c:v>
                </c:pt>
                <c:pt idx="3">
                  <c:v>4.3199999999999985</c:v>
                </c:pt>
                <c:pt idx="4">
                  <c:v>4.4300000000000024</c:v>
                </c:pt>
                <c:pt idx="5">
                  <c:v>4.79</c:v>
                </c:pt>
                <c:pt idx="6">
                  <c:v>4.8</c:v>
                </c:pt>
                <c:pt idx="7">
                  <c:v>4.5599999999999996</c:v>
                </c:pt>
                <c:pt idx="8">
                  <c:v>4.57</c:v>
                </c:pt>
                <c:pt idx="9">
                  <c:v>4.46</c:v>
                </c:pt>
                <c:pt idx="10">
                  <c:v>4.1499999999999995</c:v>
                </c:pt>
                <c:pt idx="11">
                  <c:v>3.86</c:v>
                </c:pt>
                <c:pt idx="12">
                  <c:v>4.1499999999999995</c:v>
                </c:pt>
                <c:pt idx="13">
                  <c:v>4.2300000000000004</c:v>
                </c:pt>
                <c:pt idx="14">
                  <c:v>4.0599999999999996</c:v>
                </c:pt>
                <c:pt idx="15">
                  <c:v>4.01</c:v>
                </c:pt>
                <c:pt idx="16">
                  <c:v>4.0599999999999996</c:v>
                </c:pt>
                <c:pt idx="17">
                  <c:v>4.25</c:v>
                </c:pt>
                <c:pt idx="18">
                  <c:v>4.01</c:v>
                </c:pt>
                <c:pt idx="19">
                  <c:v>3.79</c:v>
                </c:pt>
                <c:pt idx="20">
                  <c:v>3.8099999999999987</c:v>
                </c:pt>
                <c:pt idx="21">
                  <c:v>3.7800000000000002</c:v>
                </c:pt>
                <c:pt idx="22">
                  <c:v>3.79</c:v>
                </c:pt>
                <c:pt idx="23">
                  <c:v>3.8099999999999987</c:v>
                </c:pt>
                <c:pt idx="24">
                  <c:v>3.9899999999999998</c:v>
                </c:pt>
                <c:pt idx="25">
                  <c:v>3.98</c:v>
                </c:pt>
                <c:pt idx="26">
                  <c:v>3.8299999999999987</c:v>
                </c:pt>
                <c:pt idx="27">
                  <c:v>3.9</c:v>
                </c:pt>
                <c:pt idx="28">
                  <c:v>4.08</c:v>
                </c:pt>
                <c:pt idx="29">
                  <c:v>4.5599999999999996</c:v>
                </c:pt>
                <c:pt idx="30">
                  <c:v>4.4300000000000024</c:v>
                </c:pt>
                <c:pt idx="31">
                  <c:v>4.04</c:v>
                </c:pt>
                <c:pt idx="32">
                  <c:v>4.09</c:v>
                </c:pt>
                <c:pt idx="33">
                  <c:v>4.04</c:v>
                </c:pt>
                <c:pt idx="34">
                  <c:v>4.6899999999999995</c:v>
                </c:pt>
                <c:pt idx="35">
                  <c:v>5.38</c:v>
                </c:pt>
                <c:pt idx="36">
                  <c:v>5.38</c:v>
                </c:pt>
                <c:pt idx="37">
                  <c:v>5.26</c:v>
                </c:pt>
                <c:pt idx="38">
                  <c:v>5.25</c:v>
                </c:pt>
                <c:pt idx="39">
                  <c:v>5.33</c:v>
                </c:pt>
                <c:pt idx="40">
                  <c:v>5.3199999999999985</c:v>
                </c:pt>
                <c:pt idx="41">
                  <c:v>5.48</c:v>
                </c:pt>
                <c:pt idx="42">
                  <c:v>5.83</c:v>
                </c:pt>
                <c:pt idx="43">
                  <c:v>5.25</c:v>
                </c:pt>
                <c:pt idx="44">
                  <c:v>5.2</c:v>
                </c:pt>
                <c:pt idx="45">
                  <c:v>5.26</c:v>
                </c:pt>
                <c:pt idx="46">
                  <c:v>6.2</c:v>
                </c:pt>
                <c:pt idx="47">
                  <c:v>5.53</c:v>
                </c:pt>
                <c:pt idx="48">
                  <c:v>5.41</c:v>
                </c:pt>
                <c:pt idx="49">
                  <c:v>5.1099999999999985</c:v>
                </c:pt>
                <c:pt idx="50">
                  <c:v>5.17</c:v>
                </c:pt>
                <c:pt idx="51">
                  <c:v>5.79</c:v>
                </c:pt>
                <c:pt idx="52">
                  <c:v>6.13</c:v>
                </c:pt>
                <c:pt idx="53">
                  <c:v>6.59</c:v>
                </c:pt>
                <c:pt idx="54">
                  <c:v>6.79</c:v>
                </c:pt>
                <c:pt idx="55">
                  <c:v>6.58</c:v>
                </c:pt>
                <c:pt idx="56">
                  <c:v>5.91</c:v>
                </c:pt>
                <c:pt idx="57">
                  <c:v>5.64</c:v>
                </c:pt>
                <c:pt idx="58">
                  <c:v>5.6899999999999995</c:v>
                </c:pt>
                <c:pt idx="59">
                  <c:v>5.34</c:v>
                </c:pt>
                <c:pt idx="60">
                  <c:v>5.05</c:v>
                </c:pt>
                <c:pt idx="61">
                  <c:v>5.22</c:v>
                </c:pt>
                <c:pt idx="62">
                  <c:v>4.92</c:v>
                </c:pt>
                <c:pt idx="63">
                  <c:v>4.59</c:v>
                </c:pt>
                <c:pt idx="64">
                  <c:v>4.25</c:v>
                </c:pt>
                <c:pt idx="65">
                  <c:v>4.67</c:v>
                </c:pt>
                <c:pt idx="66">
                  <c:v>4.67</c:v>
                </c:pt>
                <c:pt idx="67">
                  <c:v>4.5</c:v>
                </c:pt>
                <c:pt idx="68">
                  <c:v>4.42</c:v>
                </c:pt>
                <c:pt idx="69">
                  <c:v>4.22</c:v>
                </c:pt>
                <c:pt idx="70">
                  <c:v>4.08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graph!$A$16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graph!$B$16:$BT$16</c:f>
              <c:numCache>
                <c:formatCode>#,##0.00</c:formatCode>
                <c:ptCount val="71"/>
                <c:pt idx="0">
                  <c:v>4.4000000000000004</c:v>
                </c:pt>
                <c:pt idx="1">
                  <c:v>4.3499999999999996</c:v>
                </c:pt>
                <c:pt idx="2">
                  <c:v>4.38</c:v>
                </c:pt>
                <c:pt idx="3">
                  <c:v>4.53</c:v>
                </c:pt>
                <c:pt idx="4">
                  <c:v>4.7</c:v>
                </c:pt>
                <c:pt idx="5">
                  <c:v>5.1099999999999985</c:v>
                </c:pt>
                <c:pt idx="6">
                  <c:v>5.0999999999999996</c:v>
                </c:pt>
                <c:pt idx="7">
                  <c:v>4.8099999999999996</c:v>
                </c:pt>
                <c:pt idx="8">
                  <c:v>4.8</c:v>
                </c:pt>
                <c:pt idx="9">
                  <c:v>4.78</c:v>
                </c:pt>
                <c:pt idx="10">
                  <c:v>4.74</c:v>
                </c:pt>
                <c:pt idx="11">
                  <c:v>4.4700000000000024</c:v>
                </c:pt>
                <c:pt idx="12">
                  <c:v>4.6199999999999966</c:v>
                </c:pt>
                <c:pt idx="13">
                  <c:v>4.54</c:v>
                </c:pt>
                <c:pt idx="14">
                  <c:v>4.46</c:v>
                </c:pt>
                <c:pt idx="15">
                  <c:v>4.3599999999999985</c:v>
                </c:pt>
                <c:pt idx="16">
                  <c:v>4.42</c:v>
                </c:pt>
                <c:pt idx="17">
                  <c:v>4.6099999999999985</c:v>
                </c:pt>
                <c:pt idx="18">
                  <c:v>4.37</c:v>
                </c:pt>
                <c:pt idx="19">
                  <c:v>4.1199999999999966</c:v>
                </c:pt>
                <c:pt idx="20">
                  <c:v>4.09</c:v>
                </c:pt>
                <c:pt idx="21">
                  <c:v>4.0999999999999996</c:v>
                </c:pt>
                <c:pt idx="22">
                  <c:v>4.0599999999999996</c:v>
                </c:pt>
                <c:pt idx="23">
                  <c:v>4.01</c:v>
                </c:pt>
                <c:pt idx="24">
                  <c:v>4.08</c:v>
                </c:pt>
                <c:pt idx="25">
                  <c:v>4.05</c:v>
                </c:pt>
                <c:pt idx="26">
                  <c:v>3.94</c:v>
                </c:pt>
                <c:pt idx="27">
                  <c:v>4</c:v>
                </c:pt>
                <c:pt idx="28">
                  <c:v>3.98</c:v>
                </c:pt>
                <c:pt idx="29">
                  <c:v>4.0999999999999996</c:v>
                </c:pt>
                <c:pt idx="30">
                  <c:v>4.03</c:v>
                </c:pt>
                <c:pt idx="31">
                  <c:v>3.8</c:v>
                </c:pt>
                <c:pt idx="32">
                  <c:v>3.86</c:v>
                </c:pt>
                <c:pt idx="33">
                  <c:v>3.8</c:v>
                </c:pt>
                <c:pt idx="34">
                  <c:v>4.18</c:v>
                </c:pt>
                <c:pt idx="35">
                  <c:v>4.5999999999999996</c:v>
                </c:pt>
                <c:pt idx="36">
                  <c:v>4.7300000000000004</c:v>
                </c:pt>
                <c:pt idx="37">
                  <c:v>4.74</c:v>
                </c:pt>
                <c:pt idx="38">
                  <c:v>4.88</c:v>
                </c:pt>
                <c:pt idx="39">
                  <c:v>4.84</c:v>
                </c:pt>
                <c:pt idx="40">
                  <c:v>4.76</c:v>
                </c:pt>
                <c:pt idx="41">
                  <c:v>4.8199999999999985</c:v>
                </c:pt>
                <c:pt idx="42">
                  <c:v>5.46</c:v>
                </c:pt>
                <c:pt idx="43">
                  <c:v>5.2700000000000014</c:v>
                </c:pt>
                <c:pt idx="44">
                  <c:v>5.75</c:v>
                </c:pt>
                <c:pt idx="45">
                  <c:v>5.9700000000000024</c:v>
                </c:pt>
                <c:pt idx="46">
                  <c:v>7.06</c:v>
                </c:pt>
                <c:pt idx="47">
                  <c:v>6.81</c:v>
                </c:pt>
                <c:pt idx="48">
                  <c:v>6.54</c:v>
                </c:pt>
                <c:pt idx="49">
                  <c:v>5.55</c:v>
                </c:pt>
                <c:pt idx="50">
                  <c:v>5.05</c:v>
                </c:pt>
                <c:pt idx="51">
                  <c:v>5.68</c:v>
                </c:pt>
                <c:pt idx="52">
                  <c:v>5.78</c:v>
                </c:pt>
                <c:pt idx="53">
                  <c:v>5.9</c:v>
                </c:pt>
                <c:pt idx="54">
                  <c:v>6</c:v>
                </c:pt>
                <c:pt idx="55">
                  <c:v>5.8199999999999985</c:v>
                </c:pt>
                <c:pt idx="56">
                  <c:v>5.25</c:v>
                </c:pt>
                <c:pt idx="57">
                  <c:v>4.95</c:v>
                </c:pt>
                <c:pt idx="58">
                  <c:v>4.8499999999999996</c:v>
                </c:pt>
                <c:pt idx="59">
                  <c:v>4.54</c:v>
                </c:pt>
                <c:pt idx="60">
                  <c:v>4.21</c:v>
                </c:pt>
                <c:pt idx="61">
                  <c:v>4.49</c:v>
                </c:pt>
                <c:pt idx="62">
                  <c:v>4.6399999999999997</c:v>
                </c:pt>
                <c:pt idx="63">
                  <c:v>4.28</c:v>
                </c:pt>
                <c:pt idx="64">
                  <c:v>3.96</c:v>
                </c:pt>
                <c:pt idx="65">
                  <c:v>4.38</c:v>
                </c:pt>
                <c:pt idx="66">
                  <c:v>4.42</c:v>
                </c:pt>
                <c:pt idx="67">
                  <c:v>4.42</c:v>
                </c:pt>
                <c:pt idx="68">
                  <c:v>4.54</c:v>
                </c:pt>
                <c:pt idx="69">
                  <c:v>4.25</c:v>
                </c:pt>
                <c:pt idx="70">
                  <c:v>4.1199999999999966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graph!$A$17</c:f>
              <c:strCache>
                <c:ptCount val="1"/>
                <c:pt idx="0">
                  <c:v>Cyprus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graph!$B$17:$BT$17</c:f>
              <c:numCache>
                <c:formatCode>#,##0.00</c:formatCode>
                <c:ptCount val="71"/>
                <c:pt idx="0">
                  <c:v>4.5999999999999996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4.5999999999999996</c:v>
                </c:pt>
                <c:pt idx="7">
                  <c:v>4.5999999999999996</c:v>
                </c:pt>
                <c:pt idx="8">
                  <c:v>4.5999999999999996</c:v>
                </c:pt>
                <c:pt idx="9">
                  <c:v>4.5999999999999996</c:v>
                </c:pt>
                <c:pt idx="10">
                  <c:v>4.5999999999999996</c:v>
                </c:pt>
                <c:pt idx="11">
                  <c:v>4.5999999999999996</c:v>
                </c:pt>
                <c:pt idx="12">
                  <c:v>4.5999999999999996</c:v>
                </c:pt>
                <c:pt idx="13">
                  <c:v>4.5999999999999996</c:v>
                </c:pt>
                <c:pt idx="14">
                  <c:v>4.5999999999999996</c:v>
                </c:pt>
                <c:pt idx="15">
                  <c:v>4.5999999999999996</c:v>
                </c:pt>
                <c:pt idx="16">
                  <c:v>4.5999999999999996</c:v>
                </c:pt>
                <c:pt idx="17">
                  <c:v>4.5999999999999996</c:v>
                </c:pt>
                <c:pt idx="18">
                  <c:v>4.5999999999999996</c:v>
                </c:pt>
                <c:pt idx="19">
                  <c:v>4.5999999999999996</c:v>
                </c:pt>
                <c:pt idx="20">
                  <c:v>4.5999999999999996</c:v>
                </c:pt>
                <c:pt idx="21">
                  <c:v>4.5999999999999996</c:v>
                </c:pt>
                <c:pt idx="22">
                  <c:v>4.5999999999999996</c:v>
                </c:pt>
                <c:pt idx="23">
                  <c:v>4.5999999999999996</c:v>
                </c:pt>
                <c:pt idx="24">
                  <c:v>4.5999999999999996</c:v>
                </c:pt>
                <c:pt idx="25">
                  <c:v>4.5999999999999996</c:v>
                </c:pt>
                <c:pt idx="26">
                  <c:v>4.5999999999999996</c:v>
                </c:pt>
                <c:pt idx="27">
                  <c:v>4.5999999999999996</c:v>
                </c:pt>
                <c:pt idx="28">
                  <c:v>4.5999999999999996</c:v>
                </c:pt>
                <c:pt idx="29">
                  <c:v>4.5999999999999996</c:v>
                </c:pt>
                <c:pt idx="30">
                  <c:v>4.5999999999999996</c:v>
                </c:pt>
                <c:pt idx="31">
                  <c:v>4.5999999999999996</c:v>
                </c:pt>
                <c:pt idx="32">
                  <c:v>4.5999999999999996</c:v>
                </c:pt>
                <c:pt idx="33">
                  <c:v>4.5999999999999996</c:v>
                </c:pt>
                <c:pt idx="34">
                  <c:v>4.5999999999999996</c:v>
                </c:pt>
                <c:pt idx="35">
                  <c:v>4.5999999999999996</c:v>
                </c:pt>
                <c:pt idx="36">
                  <c:v>4.5999999999999996</c:v>
                </c:pt>
                <c:pt idx="37">
                  <c:v>4.5999999999999996</c:v>
                </c:pt>
                <c:pt idx="38">
                  <c:v>4.5999999999999996</c:v>
                </c:pt>
                <c:pt idx="39">
                  <c:v>4.5999999999999996</c:v>
                </c:pt>
                <c:pt idx="40">
                  <c:v>4.5999999999999996</c:v>
                </c:pt>
                <c:pt idx="41">
                  <c:v>5.78</c:v>
                </c:pt>
                <c:pt idx="42">
                  <c:v>6.25</c:v>
                </c:pt>
                <c:pt idx="43">
                  <c:v>6.42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7</c:v>
                </c:pt>
                <c:pt idx="49">
                  <c:v>7</c:v>
                </c:pt>
                <c:pt idx="50">
                  <c:v>7</c:v>
                </c:pt>
                <c:pt idx="51">
                  <c:v>7</c:v>
                </c:pt>
                <c:pt idx="52">
                  <c:v>7</c:v>
                </c:pt>
                <c:pt idx="53">
                  <c:v>7</c:v>
                </c:pt>
                <c:pt idx="54">
                  <c:v>7</c:v>
                </c:pt>
                <c:pt idx="55">
                  <c:v>7</c:v>
                </c:pt>
                <c:pt idx="56">
                  <c:v>7</c:v>
                </c:pt>
                <c:pt idx="57">
                  <c:v>7</c:v>
                </c:pt>
                <c:pt idx="58">
                  <c:v>7</c:v>
                </c:pt>
                <c:pt idx="59">
                  <c:v>7</c:v>
                </c:pt>
                <c:pt idx="60">
                  <c:v>7</c:v>
                </c:pt>
                <c:pt idx="61">
                  <c:v>7</c:v>
                </c:pt>
                <c:pt idx="62">
                  <c:v>7</c:v>
                </c:pt>
                <c:pt idx="63">
                  <c:v>7</c:v>
                </c:pt>
                <c:pt idx="64">
                  <c:v>7</c:v>
                </c:pt>
                <c:pt idx="65">
                  <c:v>7</c:v>
                </c:pt>
                <c:pt idx="66">
                  <c:v>6</c:v>
                </c:pt>
                <c:pt idx="67">
                  <c:v>6</c:v>
                </c:pt>
                <c:pt idx="68">
                  <c:v>6</c:v>
                </c:pt>
                <c:pt idx="69">
                  <c:v>6</c:v>
                </c:pt>
                <c:pt idx="70">
                  <c:v>6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graph!$A$18</c:f>
              <c:strCache>
                <c:ptCount val="1"/>
                <c:pt idx="0">
                  <c:v>Portugal</c:v>
                </c:pt>
              </c:strCache>
            </c:strRef>
          </c:tx>
          <c:spPr>
            <a:ln>
              <a:solidFill>
                <a:srgbClr val="99CCFF"/>
              </a:solidFill>
            </a:ln>
          </c:spPr>
          <c:marker>
            <c:symbol val="none"/>
          </c:marker>
          <c:cat>
            <c:numRef>
              <c:f>graph!$B$10:$BT$10</c:f>
              <c:numCache>
                <c:formatCode>General</c:formatCode>
                <c:ptCount val="71"/>
                <c:pt idx="0">
                  <c:v>2008</c:v>
                </c:pt>
                <c:pt idx="12">
                  <c:v>2009</c:v>
                </c:pt>
                <c:pt idx="24">
                  <c:v>2010</c:v>
                </c:pt>
                <c:pt idx="36">
                  <c:v>2011</c:v>
                </c:pt>
                <c:pt idx="48">
                  <c:v>2012</c:v>
                </c:pt>
                <c:pt idx="60">
                  <c:v>2013</c:v>
                </c:pt>
              </c:numCache>
            </c:numRef>
          </c:cat>
          <c:val>
            <c:numRef>
              <c:f>graph!$B$18:$BT$18</c:f>
              <c:numCache>
                <c:formatCode>#,##0.00</c:formatCode>
                <c:ptCount val="71"/>
                <c:pt idx="0">
                  <c:v>4.3099999999999996</c:v>
                </c:pt>
                <c:pt idx="1">
                  <c:v>4.2699999999999996</c:v>
                </c:pt>
                <c:pt idx="2">
                  <c:v>4.3599999999999985</c:v>
                </c:pt>
                <c:pt idx="3">
                  <c:v>4.5199999999999996</c:v>
                </c:pt>
                <c:pt idx="4">
                  <c:v>4.5999999999999996</c:v>
                </c:pt>
                <c:pt idx="5">
                  <c:v>4.96</c:v>
                </c:pt>
                <c:pt idx="6">
                  <c:v>4.95</c:v>
                </c:pt>
                <c:pt idx="7">
                  <c:v>4.6899999999999995</c:v>
                </c:pt>
                <c:pt idx="8">
                  <c:v>4.6599999999999975</c:v>
                </c:pt>
                <c:pt idx="9">
                  <c:v>4.5599999999999996</c:v>
                </c:pt>
                <c:pt idx="10">
                  <c:v>4.3499999999999996</c:v>
                </c:pt>
                <c:pt idx="11">
                  <c:v>4</c:v>
                </c:pt>
                <c:pt idx="12">
                  <c:v>4.3199999999999985</c:v>
                </c:pt>
                <c:pt idx="13">
                  <c:v>4.5199999999999996</c:v>
                </c:pt>
                <c:pt idx="14">
                  <c:v>4.68</c:v>
                </c:pt>
                <c:pt idx="15">
                  <c:v>4.53</c:v>
                </c:pt>
                <c:pt idx="16">
                  <c:v>4.29</c:v>
                </c:pt>
                <c:pt idx="17">
                  <c:v>4.5</c:v>
                </c:pt>
                <c:pt idx="18">
                  <c:v>4.25</c:v>
                </c:pt>
                <c:pt idx="19">
                  <c:v>3.9499999999999997</c:v>
                </c:pt>
                <c:pt idx="20">
                  <c:v>3.94</c:v>
                </c:pt>
                <c:pt idx="21">
                  <c:v>3.8499999999999988</c:v>
                </c:pt>
                <c:pt idx="22">
                  <c:v>3.8</c:v>
                </c:pt>
                <c:pt idx="23">
                  <c:v>3.9099999999999997</c:v>
                </c:pt>
                <c:pt idx="24">
                  <c:v>4.17</c:v>
                </c:pt>
                <c:pt idx="25">
                  <c:v>4.5599999999999996</c:v>
                </c:pt>
                <c:pt idx="26">
                  <c:v>4.3099999999999996</c:v>
                </c:pt>
                <c:pt idx="27">
                  <c:v>4.78</c:v>
                </c:pt>
                <c:pt idx="28">
                  <c:v>5.0199999999999996</c:v>
                </c:pt>
                <c:pt idx="29">
                  <c:v>5.54</c:v>
                </c:pt>
                <c:pt idx="30">
                  <c:v>5.49</c:v>
                </c:pt>
                <c:pt idx="31">
                  <c:v>5.31</c:v>
                </c:pt>
                <c:pt idx="32">
                  <c:v>6.08</c:v>
                </c:pt>
                <c:pt idx="33">
                  <c:v>6.05</c:v>
                </c:pt>
                <c:pt idx="34">
                  <c:v>6.91</c:v>
                </c:pt>
                <c:pt idx="35">
                  <c:v>6.53</c:v>
                </c:pt>
                <c:pt idx="36">
                  <c:v>6.95</c:v>
                </c:pt>
                <c:pt idx="37">
                  <c:v>7.34</c:v>
                </c:pt>
                <c:pt idx="38">
                  <c:v>7.8</c:v>
                </c:pt>
                <c:pt idx="39">
                  <c:v>9.19</c:v>
                </c:pt>
                <c:pt idx="40">
                  <c:v>9.629999999999999</c:v>
                </c:pt>
                <c:pt idx="41">
                  <c:v>10.870000000000006</c:v>
                </c:pt>
                <c:pt idx="42">
                  <c:v>12.15</c:v>
                </c:pt>
                <c:pt idx="43">
                  <c:v>10.93</c:v>
                </c:pt>
                <c:pt idx="44">
                  <c:v>11.34</c:v>
                </c:pt>
                <c:pt idx="45">
                  <c:v>11.719999999999999</c:v>
                </c:pt>
                <c:pt idx="46">
                  <c:v>11.89</c:v>
                </c:pt>
                <c:pt idx="47">
                  <c:v>13.08</c:v>
                </c:pt>
                <c:pt idx="48">
                  <c:v>13.850000000000009</c:v>
                </c:pt>
                <c:pt idx="49">
                  <c:v>12.81</c:v>
                </c:pt>
                <c:pt idx="50">
                  <c:v>13.01</c:v>
                </c:pt>
                <c:pt idx="51">
                  <c:v>12.01</c:v>
                </c:pt>
                <c:pt idx="52">
                  <c:v>11.59</c:v>
                </c:pt>
                <c:pt idx="53">
                  <c:v>10.56</c:v>
                </c:pt>
                <c:pt idx="54">
                  <c:v>10.49</c:v>
                </c:pt>
                <c:pt idx="55">
                  <c:v>9.89</c:v>
                </c:pt>
                <c:pt idx="56">
                  <c:v>8.620000000000001</c:v>
                </c:pt>
                <c:pt idx="57">
                  <c:v>8.17</c:v>
                </c:pt>
                <c:pt idx="58">
                  <c:v>8.32</c:v>
                </c:pt>
                <c:pt idx="59">
                  <c:v>7.25</c:v>
                </c:pt>
                <c:pt idx="60">
                  <c:v>6.24</c:v>
                </c:pt>
                <c:pt idx="61">
                  <c:v>6.4</c:v>
                </c:pt>
                <c:pt idx="62">
                  <c:v>6.1</c:v>
                </c:pt>
                <c:pt idx="63">
                  <c:v>6.1499999999999995</c:v>
                </c:pt>
                <c:pt idx="64">
                  <c:v>5.46</c:v>
                </c:pt>
                <c:pt idx="65">
                  <c:v>6.3</c:v>
                </c:pt>
                <c:pt idx="66">
                  <c:v>6.87</c:v>
                </c:pt>
                <c:pt idx="67">
                  <c:v>6.6</c:v>
                </c:pt>
                <c:pt idx="68">
                  <c:v>7.06</c:v>
                </c:pt>
                <c:pt idx="69">
                  <c:v>6.33</c:v>
                </c:pt>
                <c:pt idx="70">
                  <c:v>5.99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17600"/>
        <c:axId val="75027584"/>
      </c:lineChart>
      <c:catAx>
        <c:axId val="750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027584"/>
        <c:crosses val="autoZero"/>
        <c:auto val="1"/>
        <c:lblAlgn val="ctr"/>
        <c:lblOffset val="100"/>
        <c:noMultiLvlLbl val="1"/>
      </c:catAx>
      <c:valAx>
        <c:axId val="7502758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75017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graph!$A$12</c:f>
              <c:strCache>
                <c:ptCount val="1"/>
                <c:pt idx="0">
                  <c:v>Ireland</c:v>
                </c:pt>
              </c:strCache>
            </c:strRef>
          </c:tx>
          <c:spPr>
            <a:ln>
              <a:solidFill>
                <a:srgbClr val="FF9966"/>
              </a:solidFill>
              <a:prstDash val="dash"/>
            </a:ln>
          </c:spPr>
          <c:marker>
            <c:symbol val="none"/>
          </c:marker>
          <c:cat>
            <c:strRef>
              <c:f>graph!$B$11:$T$11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graph!$B$12:$T$12</c:f>
              <c:numCache>
                <c:formatCode>#,##0.0</c:formatCode>
                <c:ptCount val="19"/>
                <c:pt idx="0">
                  <c:v>80.099999999999994</c:v>
                </c:pt>
                <c:pt idx="1">
                  <c:v>72.099999999999994</c:v>
                </c:pt>
                <c:pt idx="2">
                  <c:v>63.6</c:v>
                </c:pt>
                <c:pt idx="3">
                  <c:v>53</c:v>
                </c:pt>
                <c:pt idx="4">
                  <c:v>47</c:v>
                </c:pt>
                <c:pt idx="5">
                  <c:v>37</c:v>
                </c:pt>
                <c:pt idx="6">
                  <c:v>34.5</c:v>
                </c:pt>
                <c:pt idx="7">
                  <c:v>31.8</c:v>
                </c:pt>
                <c:pt idx="8">
                  <c:v>31</c:v>
                </c:pt>
                <c:pt idx="9">
                  <c:v>29.4</c:v>
                </c:pt>
                <c:pt idx="10">
                  <c:v>27.2</c:v>
                </c:pt>
                <c:pt idx="11">
                  <c:v>24.6</c:v>
                </c:pt>
                <c:pt idx="12">
                  <c:v>24.9</c:v>
                </c:pt>
                <c:pt idx="13">
                  <c:v>44.2</c:v>
                </c:pt>
                <c:pt idx="14">
                  <c:v>64.400000000000006</c:v>
                </c:pt>
                <c:pt idx="15">
                  <c:v>91.2</c:v>
                </c:pt>
                <c:pt idx="16">
                  <c:v>104.1</c:v>
                </c:pt>
                <c:pt idx="17">
                  <c:v>117.4</c:v>
                </c:pt>
                <c:pt idx="18">
                  <c:v>124.4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graph!$A$13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chemeClr val="tx2"/>
              </a:solidFill>
              <a:prstDash val="dashDot"/>
            </a:ln>
          </c:spPr>
          <c:marker>
            <c:symbol val="none"/>
          </c:marker>
          <c:cat>
            <c:strRef>
              <c:f>graph!$B$11:$T$11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graph!$B$13:$T$13</c:f>
              <c:numCache>
                <c:formatCode>#,##0.0</c:formatCode>
                <c:ptCount val="19"/>
                <c:pt idx="0">
                  <c:v>97</c:v>
                </c:pt>
                <c:pt idx="1">
                  <c:v>99.4</c:v>
                </c:pt>
                <c:pt idx="2">
                  <c:v>96.6</c:v>
                </c:pt>
                <c:pt idx="3">
                  <c:v>94.5</c:v>
                </c:pt>
                <c:pt idx="4">
                  <c:v>94</c:v>
                </c:pt>
                <c:pt idx="5">
                  <c:v>103.4</c:v>
                </c:pt>
                <c:pt idx="6">
                  <c:v>103.7</c:v>
                </c:pt>
                <c:pt idx="7">
                  <c:v>101.7</c:v>
                </c:pt>
                <c:pt idx="8">
                  <c:v>97.4</c:v>
                </c:pt>
                <c:pt idx="9">
                  <c:v>98.6</c:v>
                </c:pt>
                <c:pt idx="10">
                  <c:v>100</c:v>
                </c:pt>
                <c:pt idx="11">
                  <c:v>106.1</c:v>
                </c:pt>
                <c:pt idx="12">
                  <c:v>107.4</c:v>
                </c:pt>
                <c:pt idx="13">
                  <c:v>112.9</c:v>
                </c:pt>
                <c:pt idx="14">
                  <c:v>129.69999999999999</c:v>
                </c:pt>
                <c:pt idx="15">
                  <c:v>148.30000000000001</c:v>
                </c:pt>
                <c:pt idx="16">
                  <c:v>170.3</c:v>
                </c:pt>
                <c:pt idx="17">
                  <c:v>156.9</c:v>
                </c:pt>
                <c:pt idx="18">
                  <c:v>176.2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graph!$A$14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graph!$B$11:$T$11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graph!$B$14:$T$14</c:f>
              <c:numCache>
                <c:formatCode>#,##0.0</c:formatCode>
                <c:ptCount val="19"/>
                <c:pt idx="0">
                  <c:v>63.3</c:v>
                </c:pt>
                <c:pt idx="1">
                  <c:v>67.400000000000006</c:v>
                </c:pt>
                <c:pt idx="2">
                  <c:v>66.099999999999994</c:v>
                </c:pt>
                <c:pt idx="3">
                  <c:v>64.099999999999994</c:v>
                </c:pt>
                <c:pt idx="4">
                  <c:v>62.4</c:v>
                </c:pt>
                <c:pt idx="5">
                  <c:v>59.4</c:v>
                </c:pt>
                <c:pt idx="6">
                  <c:v>55.6</c:v>
                </c:pt>
                <c:pt idx="7">
                  <c:v>52.6</c:v>
                </c:pt>
                <c:pt idx="8">
                  <c:v>48.8</c:v>
                </c:pt>
                <c:pt idx="9">
                  <c:v>46.3</c:v>
                </c:pt>
                <c:pt idx="10">
                  <c:v>43.2</c:v>
                </c:pt>
                <c:pt idx="11">
                  <c:v>39.700000000000003</c:v>
                </c:pt>
                <c:pt idx="12">
                  <c:v>36.300000000000004</c:v>
                </c:pt>
                <c:pt idx="13">
                  <c:v>40.200000000000003</c:v>
                </c:pt>
                <c:pt idx="14">
                  <c:v>54</c:v>
                </c:pt>
                <c:pt idx="15">
                  <c:v>61.7</c:v>
                </c:pt>
                <c:pt idx="16">
                  <c:v>70.5</c:v>
                </c:pt>
                <c:pt idx="17">
                  <c:v>86</c:v>
                </c:pt>
                <c:pt idx="18">
                  <c:v>94.8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graph!$A$15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graph!$B$11:$T$11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graph!$B$15:$T$15</c:f>
              <c:numCache>
                <c:formatCode>#,##0.0</c:formatCode>
                <c:ptCount val="19"/>
                <c:pt idx="0">
                  <c:v>120.9</c:v>
                </c:pt>
                <c:pt idx="1">
                  <c:v>120.2</c:v>
                </c:pt>
                <c:pt idx="2">
                  <c:v>117.5</c:v>
                </c:pt>
                <c:pt idx="3">
                  <c:v>114.3</c:v>
                </c:pt>
                <c:pt idx="4">
                  <c:v>113.1</c:v>
                </c:pt>
                <c:pt idx="5">
                  <c:v>108.6</c:v>
                </c:pt>
                <c:pt idx="6">
                  <c:v>108.3</c:v>
                </c:pt>
                <c:pt idx="7">
                  <c:v>105.4</c:v>
                </c:pt>
                <c:pt idx="8">
                  <c:v>104.1</c:v>
                </c:pt>
                <c:pt idx="9">
                  <c:v>103.7</c:v>
                </c:pt>
                <c:pt idx="10">
                  <c:v>105.7</c:v>
                </c:pt>
                <c:pt idx="11">
                  <c:v>106.3</c:v>
                </c:pt>
                <c:pt idx="12">
                  <c:v>103.3</c:v>
                </c:pt>
                <c:pt idx="13">
                  <c:v>106.1</c:v>
                </c:pt>
                <c:pt idx="14">
                  <c:v>116.4</c:v>
                </c:pt>
                <c:pt idx="15">
                  <c:v>119.3</c:v>
                </c:pt>
                <c:pt idx="16">
                  <c:v>120.7</c:v>
                </c:pt>
                <c:pt idx="17">
                  <c:v>127</c:v>
                </c:pt>
                <c:pt idx="18">
                  <c:v>133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graph!$A$16</c:f>
              <c:strCache>
                <c:ptCount val="1"/>
                <c:pt idx="0">
                  <c:v>Cyprus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strRef>
              <c:f>graph!$B$11:$T$11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graph!$B$16:$T$16</c:f>
              <c:numCache>
                <c:formatCode>#,##0.0</c:formatCode>
                <c:ptCount val="19"/>
                <c:pt idx="0">
                  <c:v>51.8</c:v>
                </c:pt>
                <c:pt idx="1">
                  <c:v>53.1</c:v>
                </c:pt>
                <c:pt idx="2">
                  <c:v>57.4</c:v>
                </c:pt>
                <c:pt idx="3">
                  <c:v>59.2</c:v>
                </c:pt>
                <c:pt idx="4">
                  <c:v>59.3</c:v>
                </c:pt>
                <c:pt idx="5">
                  <c:v>59.6</c:v>
                </c:pt>
                <c:pt idx="6">
                  <c:v>61.2</c:v>
                </c:pt>
                <c:pt idx="7">
                  <c:v>65.099999999999994</c:v>
                </c:pt>
                <c:pt idx="8">
                  <c:v>69.7</c:v>
                </c:pt>
                <c:pt idx="9">
                  <c:v>70.900000000000006</c:v>
                </c:pt>
                <c:pt idx="10">
                  <c:v>69.400000000000006</c:v>
                </c:pt>
                <c:pt idx="11">
                  <c:v>64.7</c:v>
                </c:pt>
                <c:pt idx="12">
                  <c:v>58.8</c:v>
                </c:pt>
                <c:pt idx="13">
                  <c:v>48.9</c:v>
                </c:pt>
                <c:pt idx="14">
                  <c:v>58.5</c:v>
                </c:pt>
                <c:pt idx="15">
                  <c:v>61.3</c:v>
                </c:pt>
                <c:pt idx="16">
                  <c:v>71.5</c:v>
                </c:pt>
                <c:pt idx="17">
                  <c:v>86.6</c:v>
                </c:pt>
                <c:pt idx="18">
                  <c:v>116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graph!$A$17</c:f>
              <c:strCache>
                <c:ptCount val="1"/>
                <c:pt idx="0">
                  <c:v>Portugal</c:v>
                </c:pt>
              </c:strCache>
            </c:strRef>
          </c:tx>
          <c:spPr>
            <a:ln>
              <a:solidFill>
                <a:srgbClr val="99CCFF"/>
              </a:solidFill>
            </a:ln>
            <a:effectLst>
              <a:glow>
                <a:schemeClr val="accent1"/>
              </a:glow>
            </a:effectLst>
          </c:spPr>
          <c:marker>
            <c:symbol val="none"/>
          </c:marker>
          <c:cat>
            <c:strRef>
              <c:f>graph!$B$11:$T$11</c:f>
              <c:strCach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strCache>
            </c:strRef>
          </c:cat>
          <c:val>
            <c:numRef>
              <c:f>graph!$B$17:$T$17</c:f>
              <c:numCache>
                <c:formatCode>#,##0.0</c:formatCode>
                <c:ptCount val="19"/>
                <c:pt idx="0">
                  <c:v>59.2</c:v>
                </c:pt>
                <c:pt idx="1">
                  <c:v>58.2</c:v>
                </c:pt>
                <c:pt idx="2">
                  <c:v>55.5</c:v>
                </c:pt>
                <c:pt idx="3">
                  <c:v>51.8</c:v>
                </c:pt>
                <c:pt idx="4">
                  <c:v>51.4</c:v>
                </c:pt>
                <c:pt idx="5">
                  <c:v>50.7</c:v>
                </c:pt>
                <c:pt idx="6">
                  <c:v>53.8</c:v>
                </c:pt>
                <c:pt idx="7">
                  <c:v>56.8</c:v>
                </c:pt>
                <c:pt idx="8">
                  <c:v>59.4</c:v>
                </c:pt>
                <c:pt idx="9">
                  <c:v>61.9</c:v>
                </c:pt>
                <c:pt idx="10">
                  <c:v>67.7</c:v>
                </c:pt>
                <c:pt idx="11">
                  <c:v>69.400000000000006</c:v>
                </c:pt>
                <c:pt idx="12">
                  <c:v>68.400000000000006</c:v>
                </c:pt>
                <c:pt idx="13">
                  <c:v>71.7</c:v>
                </c:pt>
                <c:pt idx="14">
                  <c:v>83.7</c:v>
                </c:pt>
                <c:pt idx="15">
                  <c:v>94</c:v>
                </c:pt>
                <c:pt idx="16">
                  <c:v>108.2</c:v>
                </c:pt>
                <c:pt idx="17">
                  <c:v>124.1</c:v>
                </c:pt>
                <c:pt idx="18">
                  <c:v>127.8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401984"/>
        <c:axId val="85403520"/>
      </c:lineChart>
      <c:catAx>
        <c:axId val="8540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403520"/>
        <c:crosses val="autoZero"/>
        <c:auto val="1"/>
        <c:lblAlgn val="ctr"/>
        <c:lblOffset val="100"/>
        <c:noMultiLvlLbl val="0"/>
      </c:catAx>
      <c:valAx>
        <c:axId val="8540352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5401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Change in primary balance</c:v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CC66"/>
              </a:solidFill>
            </c:spPr>
          </c:dPt>
          <c:cat>
            <c:strRef>
              <c:f>'primary balance'!$A$5:$A$31</c:f>
              <c:strCache>
                <c:ptCount val="27"/>
                <c:pt idx="0">
                  <c:v>IE</c:v>
                </c:pt>
                <c:pt idx="1">
                  <c:v>LV</c:v>
                </c:pt>
                <c:pt idx="2">
                  <c:v>LT</c:v>
                </c:pt>
                <c:pt idx="3">
                  <c:v>RO</c:v>
                </c:pt>
                <c:pt idx="4">
                  <c:v>ES</c:v>
                </c:pt>
                <c:pt idx="5">
                  <c:v>UK</c:v>
                </c:pt>
                <c:pt idx="6">
                  <c:v>PT</c:v>
                </c:pt>
                <c:pt idx="7">
                  <c:v>SK</c:v>
                </c:pt>
                <c:pt idx="8">
                  <c:v>FR</c:v>
                </c:pt>
                <c:pt idx="9">
                  <c:v>CZ</c:v>
                </c:pt>
                <c:pt idx="10">
                  <c:v>IT</c:v>
                </c:pt>
                <c:pt idx="11">
                  <c:v>DE</c:v>
                </c:pt>
                <c:pt idx="12">
                  <c:v>PL</c:v>
                </c:pt>
                <c:pt idx="13">
                  <c:v>BG</c:v>
                </c:pt>
                <c:pt idx="14">
                  <c:v>BE</c:v>
                </c:pt>
                <c:pt idx="15">
                  <c:v>SL</c:v>
                </c:pt>
                <c:pt idx="16">
                  <c:v>NL</c:v>
                </c:pt>
                <c:pt idx="17">
                  <c:v>EE</c:v>
                </c:pt>
                <c:pt idx="18">
                  <c:v>AT</c:v>
                </c:pt>
                <c:pt idx="19">
                  <c:v>HU</c:v>
                </c:pt>
                <c:pt idx="20">
                  <c:v>EL</c:v>
                </c:pt>
                <c:pt idx="21">
                  <c:v>DK</c:v>
                </c:pt>
                <c:pt idx="22">
                  <c:v>MT</c:v>
                </c:pt>
                <c:pt idx="23">
                  <c:v>FI</c:v>
                </c:pt>
                <c:pt idx="24">
                  <c:v>LU</c:v>
                </c:pt>
                <c:pt idx="25">
                  <c:v>SE</c:v>
                </c:pt>
                <c:pt idx="26">
                  <c:v>CY</c:v>
                </c:pt>
              </c:strCache>
            </c:strRef>
          </c:cat>
          <c:val>
            <c:numRef>
              <c:f>'primary balance'!$Q$5:$Q$31</c:f>
              <c:numCache>
                <c:formatCode>0.000</c:formatCode>
                <c:ptCount val="27"/>
                <c:pt idx="0">
                  <c:v>8.8000000000000007</c:v>
                </c:pt>
                <c:pt idx="1">
                  <c:v>8.4</c:v>
                </c:pt>
                <c:pt idx="2">
                  <c:v>6.9999999999999991</c:v>
                </c:pt>
                <c:pt idx="3">
                  <c:v>6.8</c:v>
                </c:pt>
                <c:pt idx="4">
                  <c:v>6.0000000000000009</c:v>
                </c:pt>
                <c:pt idx="5">
                  <c:v>6</c:v>
                </c:pt>
                <c:pt idx="6">
                  <c:v>5.6999999999999984</c:v>
                </c:pt>
                <c:pt idx="7">
                  <c:v>5.5</c:v>
                </c:pt>
                <c:pt idx="8">
                  <c:v>3.3</c:v>
                </c:pt>
                <c:pt idx="9">
                  <c:v>3.2</c:v>
                </c:pt>
                <c:pt idx="10">
                  <c:v>3.0999999999999992</c:v>
                </c:pt>
                <c:pt idx="11">
                  <c:v>2.6999999999999997</c:v>
                </c:pt>
                <c:pt idx="12">
                  <c:v>2.5999999999999992</c:v>
                </c:pt>
                <c:pt idx="13">
                  <c:v>2.4000000000000004</c:v>
                </c:pt>
                <c:pt idx="14">
                  <c:v>2.1999999999999997</c:v>
                </c:pt>
                <c:pt idx="15">
                  <c:v>2</c:v>
                </c:pt>
                <c:pt idx="16">
                  <c:v>2</c:v>
                </c:pt>
                <c:pt idx="17">
                  <c:v>1.6</c:v>
                </c:pt>
                <c:pt idx="18">
                  <c:v>1.5</c:v>
                </c:pt>
                <c:pt idx="19">
                  <c:v>1.2</c:v>
                </c:pt>
                <c:pt idx="20">
                  <c:v>1.0999999999999994</c:v>
                </c:pt>
                <c:pt idx="21">
                  <c:v>0.8</c:v>
                </c:pt>
                <c:pt idx="22">
                  <c:v>0.30000000000000004</c:v>
                </c:pt>
                <c:pt idx="23">
                  <c:v>0.10000000000000009</c:v>
                </c:pt>
                <c:pt idx="24">
                  <c:v>0</c:v>
                </c:pt>
                <c:pt idx="25">
                  <c:v>-0.2</c:v>
                </c:pt>
                <c:pt idx="26">
                  <c:v>-0.6000000000000002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70592"/>
        <c:axId val="85472384"/>
      </c:barChart>
      <c:lineChart>
        <c:grouping val="standard"/>
        <c:varyColors val="0"/>
        <c:ser>
          <c:idx val="1"/>
          <c:order val="1"/>
          <c:tx>
            <c:v>Change in cyclically-adjusted primary balance</c:v>
          </c:tx>
          <c:spPr>
            <a:ln>
              <a:noFill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4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6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10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20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26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cat>
            <c:strRef>
              <c:f>'primary balance'!$A$5:$A$31</c:f>
              <c:strCache>
                <c:ptCount val="27"/>
                <c:pt idx="0">
                  <c:v>IE</c:v>
                </c:pt>
                <c:pt idx="1">
                  <c:v>LV</c:v>
                </c:pt>
                <c:pt idx="2">
                  <c:v>LT</c:v>
                </c:pt>
                <c:pt idx="3">
                  <c:v>RO</c:v>
                </c:pt>
                <c:pt idx="4">
                  <c:v>ES</c:v>
                </c:pt>
                <c:pt idx="5">
                  <c:v>UK</c:v>
                </c:pt>
                <c:pt idx="6">
                  <c:v>PT</c:v>
                </c:pt>
                <c:pt idx="7">
                  <c:v>SK</c:v>
                </c:pt>
                <c:pt idx="8">
                  <c:v>FR</c:v>
                </c:pt>
                <c:pt idx="9">
                  <c:v>CZ</c:v>
                </c:pt>
                <c:pt idx="10">
                  <c:v>IT</c:v>
                </c:pt>
                <c:pt idx="11">
                  <c:v>DE</c:v>
                </c:pt>
                <c:pt idx="12">
                  <c:v>PL</c:v>
                </c:pt>
                <c:pt idx="13">
                  <c:v>BG</c:v>
                </c:pt>
                <c:pt idx="14">
                  <c:v>BE</c:v>
                </c:pt>
                <c:pt idx="15">
                  <c:v>SL</c:v>
                </c:pt>
                <c:pt idx="16">
                  <c:v>NL</c:v>
                </c:pt>
                <c:pt idx="17">
                  <c:v>EE</c:v>
                </c:pt>
                <c:pt idx="18">
                  <c:v>AT</c:v>
                </c:pt>
                <c:pt idx="19">
                  <c:v>HU</c:v>
                </c:pt>
                <c:pt idx="20">
                  <c:v>EL</c:v>
                </c:pt>
                <c:pt idx="21">
                  <c:v>DK</c:v>
                </c:pt>
                <c:pt idx="22">
                  <c:v>MT</c:v>
                </c:pt>
                <c:pt idx="23">
                  <c:v>FI</c:v>
                </c:pt>
                <c:pt idx="24">
                  <c:v>LU</c:v>
                </c:pt>
                <c:pt idx="25">
                  <c:v>SE</c:v>
                </c:pt>
                <c:pt idx="26">
                  <c:v>CY</c:v>
                </c:pt>
              </c:strCache>
            </c:strRef>
          </c:cat>
          <c:val>
            <c:numRef>
              <c:f>'primary balance'!$W$5:$W$31</c:f>
              <c:numCache>
                <c:formatCode>General</c:formatCode>
                <c:ptCount val="27"/>
                <c:pt idx="0">
                  <c:v>7.1000000000000005</c:v>
                </c:pt>
                <c:pt idx="1">
                  <c:v>4.4000000000000004</c:v>
                </c:pt>
                <c:pt idx="2">
                  <c:v>3.8</c:v>
                </c:pt>
                <c:pt idx="3">
                  <c:v>7.3000000000000007</c:v>
                </c:pt>
                <c:pt idx="4">
                  <c:v>6.3999999999999995</c:v>
                </c:pt>
                <c:pt idx="5">
                  <c:v>5.2</c:v>
                </c:pt>
                <c:pt idx="6">
                  <c:v>6.6999999999999984</c:v>
                </c:pt>
                <c:pt idx="7">
                  <c:v>6</c:v>
                </c:pt>
                <c:pt idx="8">
                  <c:v>3.4</c:v>
                </c:pt>
                <c:pt idx="9">
                  <c:v>3.8</c:v>
                </c:pt>
                <c:pt idx="10">
                  <c:v>3.6999999999999997</c:v>
                </c:pt>
                <c:pt idx="11">
                  <c:v>0.99999999999999978</c:v>
                </c:pt>
                <c:pt idx="12">
                  <c:v>3.9000000000000004</c:v>
                </c:pt>
                <c:pt idx="13">
                  <c:v>2.2999999999999998</c:v>
                </c:pt>
                <c:pt idx="14">
                  <c:v>2.2000000000000002</c:v>
                </c:pt>
                <c:pt idx="15">
                  <c:v>1.6</c:v>
                </c:pt>
                <c:pt idx="16">
                  <c:v>2.5</c:v>
                </c:pt>
                <c:pt idx="17">
                  <c:v>-1.6</c:v>
                </c:pt>
                <c:pt idx="18">
                  <c:v>0.70000000000000007</c:v>
                </c:pt>
                <c:pt idx="19">
                  <c:v>0.69999999999999973</c:v>
                </c:pt>
                <c:pt idx="20">
                  <c:v>6.5</c:v>
                </c:pt>
                <c:pt idx="21">
                  <c:v>1.0999999999999996</c:v>
                </c:pt>
                <c:pt idx="22">
                  <c:v>-0.2</c:v>
                </c:pt>
                <c:pt idx="23">
                  <c:v>-1.4</c:v>
                </c:pt>
                <c:pt idx="24">
                  <c:v>-1.4</c:v>
                </c:pt>
                <c:pt idx="25">
                  <c:v>-2.2000000000000002</c:v>
                </c:pt>
                <c:pt idx="26">
                  <c:v>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470592"/>
        <c:axId val="85472384"/>
      </c:lineChart>
      <c:catAx>
        <c:axId val="8547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85472384"/>
        <c:crosses val="autoZero"/>
        <c:auto val="1"/>
        <c:lblAlgn val="ctr"/>
        <c:lblOffset val="100"/>
        <c:noMultiLvlLbl val="0"/>
      </c:catAx>
      <c:valAx>
        <c:axId val="8547238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5470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0670409101070567E-2"/>
          <c:y val="0.84728723020525831"/>
          <c:w val="0.96814376909510913"/>
          <c:h val="0.13451026912468905"/>
        </c:manualLayout>
      </c:layout>
      <c:overlay val="0"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977301448430094E-2"/>
          <c:y val="9.1925629970903547E-2"/>
          <c:w val="0.94004738990959469"/>
          <c:h val="0.74191216322360554"/>
        </c:manualLayout>
      </c:layout>
      <c:lineChart>
        <c:grouping val="standard"/>
        <c:varyColors val="0"/>
        <c:ser>
          <c:idx val="1"/>
          <c:order val="0"/>
          <c:tx>
            <c:strRef>
              <c:f>'Figur 2'!$B$16</c:f>
              <c:strCache>
                <c:ptCount val="1"/>
                <c:pt idx="0">
                  <c:v>Arbetslöshet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2'!$C$16:$H$16</c:f>
              <c:numCache>
                <c:formatCode>General</c:formatCode>
                <c:ptCount val="6"/>
                <c:pt idx="0">
                  <c:v>0</c:v>
                </c:pt>
                <c:pt idx="1">
                  <c:v>1.7999999999999976</c:v>
                </c:pt>
                <c:pt idx="2">
                  <c:v>4.8999999999999995</c:v>
                </c:pt>
                <c:pt idx="3">
                  <c:v>10</c:v>
                </c:pt>
                <c:pt idx="4">
                  <c:v>16.600000000000001</c:v>
                </c:pt>
                <c:pt idx="5">
                  <c:v>19.3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'Figur 2'!$B$12</c:f>
              <c:strCache>
                <c:ptCount val="1"/>
                <c:pt idx="0">
                  <c:v>Relativ lönekostnad per anställd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2'!$C$12:$H$12</c:f>
              <c:numCache>
                <c:formatCode>General</c:formatCode>
                <c:ptCount val="6"/>
                <c:pt idx="0">
                  <c:v>0</c:v>
                </c:pt>
                <c:pt idx="1">
                  <c:v>1.7066485412358081</c:v>
                </c:pt>
                <c:pt idx="2">
                  <c:v>-2.7344876752484311</c:v>
                </c:pt>
                <c:pt idx="3">
                  <c:v>-8.0655859316641081</c:v>
                </c:pt>
                <c:pt idx="4">
                  <c:v>-13.505797302271006</c:v>
                </c:pt>
                <c:pt idx="5">
                  <c:v>-21.015313518524739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2'!$B$13</c:f>
              <c:strCache>
                <c:ptCount val="1"/>
                <c:pt idx="0">
                  <c:v>Relativ enhetsarbetskostnad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2'!$C$13:$H$13</c:f>
              <c:numCache>
                <c:formatCode>General</c:formatCode>
                <c:ptCount val="6"/>
                <c:pt idx="0">
                  <c:v>0</c:v>
                </c:pt>
                <c:pt idx="1">
                  <c:v>1.8614414301056428</c:v>
                </c:pt>
                <c:pt idx="2">
                  <c:v>2.3878956682137997</c:v>
                </c:pt>
                <c:pt idx="3">
                  <c:v>-0.37918423739566376</c:v>
                </c:pt>
                <c:pt idx="4">
                  <c:v>-7.8705346536569065</c:v>
                </c:pt>
                <c:pt idx="5">
                  <c:v>-14.899342988100756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533440"/>
        <c:axId val="85534976"/>
      </c:lineChart>
      <c:dateAx>
        <c:axId val="85533440"/>
        <c:scaling>
          <c:orientation val="minMax"/>
        </c:scaling>
        <c:delete val="0"/>
        <c:axPos val="b"/>
        <c:numFmt formatCode="yyyy;@" sourceLinked="1"/>
        <c:majorTickMark val="out"/>
        <c:minorTickMark val="out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sv-SE"/>
          </a:p>
        </c:txPr>
        <c:crossAx val="85534976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85534976"/>
        <c:scaling>
          <c:orientation val="minMax"/>
          <c:max val="20"/>
          <c:min val="-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sv-SE"/>
          </a:p>
        </c:txPr>
        <c:crossAx val="8553344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"/>
          <c:y val="0.83989466305982774"/>
          <c:w val="1"/>
          <c:h val="0.15977192029984816"/>
        </c:manualLayout>
      </c:layout>
      <c:overlay val="0"/>
      <c:txPr>
        <a:bodyPr/>
        <a:lstStyle/>
        <a:p>
          <a:pPr>
            <a:defRPr sz="8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sv-S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977301448430094E-2"/>
          <c:y val="9.1925629970903547E-2"/>
          <c:w val="0.94004738990959469"/>
          <c:h val="0.74191216322360554"/>
        </c:manualLayout>
      </c:layout>
      <c:lineChart>
        <c:grouping val="standard"/>
        <c:varyColors val="0"/>
        <c:ser>
          <c:idx val="1"/>
          <c:order val="0"/>
          <c:tx>
            <c:strRef>
              <c:f>'Figur 2'!$B$22</c:f>
              <c:strCache>
                <c:ptCount val="1"/>
                <c:pt idx="0">
                  <c:v>Arbetslöshet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2'!$C$22:$H$22</c:f>
              <c:numCache>
                <c:formatCode>General</c:formatCode>
                <c:ptCount val="6"/>
                <c:pt idx="0">
                  <c:v>0</c:v>
                </c:pt>
                <c:pt idx="1">
                  <c:v>6.6999999999999975</c:v>
                </c:pt>
                <c:pt idx="2">
                  <c:v>8.8000000000000007</c:v>
                </c:pt>
                <c:pt idx="3">
                  <c:v>10.400000000000002</c:v>
                </c:pt>
                <c:pt idx="4">
                  <c:v>13.7</c:v>
                </c:pt>
                <c:pt idx="5">
                  <c:v>15.7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'Figur 2'!$B$18</c:f>
              <c:strCache>
                <c:ptCount val="1"/>
                <c:pt idx="0">
                  <c:v>Relativ lönekostnad per anställd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2'!$C$18:$H$18</c:f>
              <c:numCache>
                <c:formatCode>General</c:formatCode>
                <c:ptCount val="6"/>
                <c:pt idx="0">
                  <c:v>0</c:v>
                </c:pt>
                <c:pt idx="1">
                  <c:v>2.6045893071786432</c:v>
                </c:pt>
                <c:pt idx="2">
                  <c:v>0.72600928283341792</c:v>
                </c:pt>
                <c:pt idx="3">
                  <c:v>-0.78728657693476056</c:v>
                </c:pt>
                <c:pt idx="4">
                  <c:v>-2.845318054979856</c:v>
                </c:pt>
                <c:pt idx="5">
                  <c:v>-3.2657415460631842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2'!$B$19</c:f>
              <c:strCache>
                <c:ptCount val="1"/>
                <c:pt idx="0">
                  <c:v>Relativ enhetsarbetskostnad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2'!$C$19:$H$19</c:f>
              <c:numCache>
                <c:formatCode>General</c:formatCode>
                <c:ptCount val="6"/>
                <c:pt idx="0">
                  <c:v>0</c:v>
                </c:pt>
                <c:pt idx="1">
                  <c:v>-2.6718449043555768</c:v>
                </c:pt>
                <c:pt idx="2">
                  <c:v>-3.9441367550200033</c:v>
                </c:pt>
                <c:pt idx="3">
                  <c:v>-6.1555898827087248</c:v>
                </c:pt>
                <c:pt idx="4">
                  <c:v>-10.575571623109809</c:v>
                </c:pt>
                <c:pt idx="5">
                  <c:v>-12.340225391714153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569920"/>
        <c:axId val="85571456"/>
      </c:lineChart>
      <c:dateAx>
        <c:axId val="85569920"/>
        <c:scaling>
          <c:orientation val="minMax"/>
        </c:scaling>
        <c:delete val="0"/>
        <c:axPos val="b"/>
        <c:numFmt formatCode="yyyy;@" sourceLinked="1"/>
        <c:majorTickMark val="out"/>
        <c:minorTickMark val="out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sv-SE"/>
          </a:p>
        </c:txPr>
        <c:crossAx val="85571456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85571456"/>
        <c:scaling>
          <c:orientation val="minMax"/>
          <c:max val="20"/>
          <c:min val="-3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sv-SE"/>
          </a:p>
        </c:txPr>
        <c:crossAx val="8556992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"/>
          <c:y val="0.83989466305982796"/>
          <c:w val="1"/>
          <c:h val="0.15977192029984816"/>
        </c:manualLayout>
      </c:layout>
      <c:overlay val="0"/>
      <c:txPr>
        <a:bodyPr/>
        <a:lstStyle/>
        <a:p>
          <a:pPr>
            <a:defRPr sz="8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57BE-6A9F-4AFC-9F48-8B8E6A9E8499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FBFBC-BDF2-47D3-8143-2401B00896B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15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v-SE" sz="1100" dirty="0" smtClean="0">
              <a:effectLst/>
              <a:latin typeface="+mn-lt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F368-485B-4C6B-9E39-681ABCDA3ADE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2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v-SE" sz="1100" dirty="0" smtClean="0">
              <a:effectLst/>
              <a:latin typeface="+mn-lt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F368-485B-4C6B-9E39-681ABCDA3ADE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2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6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50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61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03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5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490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52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91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24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74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1965-F0F5-43AB-96F5-8DD7D617313E}" type="datetimeFigureOut">
              <a:rPr lang="sv-SE" smtClean="0"/>
              <a:pPr/>
              <a:t>2014-01-12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9145-7668-41E1-8386-082AA3B240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1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The euro crisis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Fores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14 January 2014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Short-run and long-run effects of fiscal tightening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It is the </a:t>
            </a:r>
            <a:r>
              <a:rPr lang="sv-SE" i="1" dirty="0" smtClean="0"/>
              <a:t>strengthening (change) </a:t>
            </a:r>
            <a:r>
              <a:rPr lang="sv-SE" dirty="0" smtClean="0"/>
              <a:t>in the fiscal balance that is contractive, not remaining in a stronger position</a:t>
            </a:r>
          </a:p>
          <a:p>
            <a:r>
              <a:rPr lang="sv-SE" dirty="0" smtClean="0"/>
              <a:t>Once the effects of the change have occurred, capacity utilisation will gradually increase again</a:t>
            </a:r>
          </a:p>
          <a:p>
            <a:r>
              <a:rPr lang="sv-SE" dirty="0" smtClean="0"/>
              <a:t>But this requires price and wage adjustments</a:t>
            </a:r>
          </a:p>
          <a:p>
            <a:r>
              <a:rPr lang="sv-SE" dirty="0" smtClean="0"/>
              <a:t>Real depreciations must occur in the crisis countries </a:t>
            </a:r>
          </a:p>
          <a:p>
            <a:r>
              <a:rPr lang="sv-SE" dirty="0" smtClean="0"/>
              <a:t>Once the adjustment is completed, higher capacity utilisation will mean higher tax revenues</a:t>
            </a:r>
          </a:p>
          <a:p>
            <a:r>
              <a:rPr lang="sv-SE" dirty="0" smtClean="0"/>
              <a:t>Provided that the fiscal policy is sustained and is pushed far enough (so that primary deficits turn into primar surpluses) it will contribute to a falling government debt ratio</a:t>
            </a: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800" b="1" dirty="0" smtClean="0"/>
              <a:t>Changes in unemployment and labour costs relative to the euro area: Greece</a:t>
            </a:r>
            <a:r>
              <a:rPr lang="sv-SE" sz="2000" dirty="0"/>
              <a:t/>
            </a:r>
            <a:br>
              <a:rPr lang="sv-SE" sz="2000" dirty="0"/>
            </a:br>
            <a:endParaRPr lang="sv-SE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006730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85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Changes in unemployment and labour costs relative to the euro area: Spain</a:t>
            </a:r>
            <a:endParaRPr lang="sv-SE" sz="3200" b="1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8125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198" y="404664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fiscal balance, per cent of GDP (cyclically adjusted balance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parenthesis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v-SE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sz="2000" dirty="0">
                <a:latin typeface="Times New Roman" pitchFamily="18" charset="0"/>
                <a:cs typeface="Times New Roman" pitchFamily="18" charset="0"/>
              </a:rPr>
            </a:br>
            <a:endParaRPr lang="sv-SE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7690"/>
              </p:ext>
            </p:extLst>
          </p:nvPr>
        </p:nvGraphicFramePr>
        <p:xfrm>
          <a:off x="1043608" y="1807859"/>
          <a:ext cx="7272807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2164580"/>
                <a:gridCol w="1752056"/>
                <a:gridCol w="1697461"/>
                <a:gridCol w="1658710"/>
              </a:tblGrid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Cyprus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-3.3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-4.2 (-1.6)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4.3 (-1.5)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Ireland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-4.5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3.8)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 (-2.3)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 (-0.2)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Greece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4.0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1.8) 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 (-3.4) 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2.8 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7.3)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Italy  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2.5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(4.3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2.3  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4.8)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2.8  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4.8) 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Portugal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-2.1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0.3 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1.9)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Spain 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-7.6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 (-0.9)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 (-0.7)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France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-2.3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1.1)  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1.8 (-0.2)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0.2)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67744" y="1458185"/>
            <a:ext cx="6048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2012                          2013                          2014</a:t>
            </a:r>
            <a:endParaRPr lang="sv-SE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19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20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2000" b="1" dirty="0">
                <a:latin typeface="Times New Roman"/>
                <a:ea typeface="Calibri"/>
                <a:cs typeface="Times New Roman"/>
              </a:rPr>
              <a:t/>
            </a:r>
            <a:br>
              <a:rPr lang="en-US" sz="2000" b="1" dirty="0">
                <a:latin typeface="Times New Roman"/>
                <a:ea typeface="Calibri"/>
                <a:cs typeface="Times New Roman"/>
              </a:rPr>
            </a:b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>Change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in nominal GDP, per cent </a:t>
            </a:r>
            <a:r>
              <a:rPr lang="sv-SE" sz="7200" dirty="0">
                <a:ea typeface="Calibri"/>
                <a:cs typeface="Times New Roman"/>
              </a:rPr>
              <a:t/>
            </a:r>
            <a:br>
              <a:rPr lang="sv-SE" sz="7200" dirty="0">
                <a:ea typeface="Calibri"/>
                <a:cs typeface="Times New Roman"/>
              </a:rPr>
            </a:br>
            <a:endParaRPr lang="sv-SE" dirty="0"/>
          </a:p>
        </p:txBody>
      </p:sp>
      <p:sp>
        <p:nvSpPr>
          <p:cNvPr id="10" name="Rectangle 9"/>
          <p:cNvSpPr/>
          <p:nvPr/>
        </p:nvSpPr>
        <p:spPr>
          <a:xfrm>
            <a:off x="2843808" y="1052736"/>
            <a:ext cx="54601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2012                  2013                 2014</a:t>
            </a:r>
            <a:endParaRPr lang="sv-SE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91290"/>
            <a:ext cx="5400600" cy="419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01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Conclusions on the austerity strategy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Eventually government debt ratios will begin to fall</a:t>
            </a:r>
          </a:p>
          <a:p>
            <a:r>
              <a:rPr lang="sv-SE" dirty="0" smtClean="0"/>
              <a:t>But it will take a long time until they return to more prudent levels</a:t>
            </a:r>
          </a:p>
          <a:p>
            <a:pPr>
              <a:buNone/>
            </a:pPr>
            <a:r>
              <a:rPr lang="sv-SE" dirty="0" smtClean="0"/>
              <a:t>    - first the rises that have occurred during the fiscal adjustment period must be worked off</a:t>
            </a:r>
          </a:p>
          <a:p>
            <a:r>
              <a:rPr lang="sv-SE" dirty="0" smtClean="0"/>
              <a:t>Undesirable hardship for citizens during a very long period</a:t>
            </a:r>
          </a:p>
          <a:p>
            <a:r>
              <a:rPr lang="sv-SE" dirty="0" smtClean="0"/>
              <a:t>Huge </a:t>
            </a:r>
            <a:r>
              <a:rPr lang="sv-SE" i="1" dirty="0" smtClean="0"/>
              <a:t>political </a:t>
            </a:r>
            <a:r>
              <a:rPr lang="sv-SE" dirty="0" smtClean="0"/>
              <a:t>risks</a:t>
            </a:r>
          </a:p>
          <a:p>
            <a:pPr>
              <a:buNone/>
            </a:pPr>
            <a:r>
              <a:rPr lang="sv-SE" dirty="0" smtClean="0"/>
              <a:t>     - support for the EU</a:t>
            </a:r>
          </a:p>
          <a:p>
            <a:pPr>
              <a:buNone/>
            </a:pPr>
            <a:r>
              <a:rPr lang="sv-SE" dirty="0" smtClean="0"/>
              <a:t>     - trust in politicians at large</a:t>
            </a:r>
          </a:p>
          <a:p>
            <a:pPr>
              <a:buNone/>
            </a:pPr>
            <a:r>
              <a:rPr lang="sv-SE" dirty="0" smtClean="0"/>
              <a:t>     - rises of populist (extremist) parties</a:t>
            </a:r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864096"/>
          </a:xfrm>
        </p:spPr>
        <p:txBody>
          <a:bodyPr>
            <a:normAutofit/>
          </a:bodyPr>
          <a:lstStyle/>
          <a:p>
            <a:r>
              <a:rPr lang="sv-SE" sz="2200" b="1" dirty="0" smtClean="0"/>
              <a:t>Trust in the </a:t>
            </a:r>
            <a:r>
              <a:rPr lang="sv-SE" sz="2200" b="1" dirty="0" err="1" smtClean="0"/>
              <a:t>European</a:t>
            </a:r>
            <a:r>
              <a:rPr lang="sv-SE" sz="2200" b="1" dirty="0" smtClean="0"/>
              <a:t> Union and national </a:t>
            </a:r>
            <a:r>
              <a:rPr lang="sv-SE" sz="2200" b="1" dirty="0" err="1" smtClean="0"/>
              <a:t>governments</a:t>
            </a:r>
            <a:r>
              <a:rPr lang="sv-SE" sz="2200" b="1" dirty="0" smtClean="0"/>
              <a:t/>
            </a:r>
            <a:br>
              <a:rPr lang="sv-SE" sz="2200" b="1" dirty="0" smtClean="0"/>
            </a:br>
            <a:r>
              <a:rPr lang="sv-SE" sz="2200" b="1" dirty="0" smtClean="0"/>
              <a:t>and support for the euro</a:t>
            </a:r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71901"/>
              </p:ext>
            </p:extLst>
          </p:nvPr>
        </p:nvGraphicFramePr>
        <p:xfrm>
          <a:off x="1475656" y="1412776"/>
          <a:ext cx="6192690" cy="4872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429"/>
                <a:gridCol w="824877"/>
                <a:gridCol w="824877"/>
                <a:gridCol w="824877"/>
                <a:gridCol w="877403"/>
                <a:gridCol w="772350"/>
                <a:gridCol w="824877"/>
              </a:tblGrid>
              <a:tr h="648072">
                <a:tc>
                  <a:txBody>
                    <a:bodyPr/>
                    <a:lstStyle/>
                    <a:p>
                      <a:pPr algn="l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</a:rPr>
                        <a:t>Trust </a:t>
                      </a:r>
                      <a:r>
                        <a:rPr lang="sv-SE" sz="1400" u="none" strike="noStrike" dirty="0" smtClean="0">
                          <a:effectLst/>
                        </a:rPr>
                        <a:t>in </a:t>
                      </a:r>
                    </a:p>
                    <a:p>
                      <a:pPr algn="ctr" fontAlgn="ctr"/>
                      <a:r>
                        <a:rPr lang="sv-SE" sz="1400" u="none" strike="noStrike" dirty="0" smtClean="0">
                          <a:effectLst/>
                        </a:rPr>
                        <a:t>the EU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Trust </a:t>
                      </a:r>
                      <a:r>
                        <a:rPr lang="en-US" sz="1400" u="none" strike="noStrike" dirty="0" smtClean="0">
                          <a:effectLst/>
                        </a:rPr>
                        <a:t>in the</a:t>
                      </a:r>
                    </a:p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national </a:t>
                      </a:r>
                      <a:r>
                        <a:rPr lang="en-US" sz="1400" u="none" strike="noStrike" dirty="0">
                          <a:effectLst/>
                        </a:rPr>
                        <a:t>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</a:rPr>
                        <a:t>Support for the </a:t>
                      </a:r>
                      <a:endParaRPr lang="sv-SE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sv-SE" sz="1400" u="none" strike="noStrike" dirty="0" smtClean="0">
                          <a:effectLst/>
                        </a:rPr>
                        <a:t>euro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55419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Spring 2007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 err="1">
                          <a:effectLst/>
                        </a:rPr>
                        <a:t>Autumn</a:t>
                      </a:r>
                      <a:r>
                        <a:rPr lang="sv-SE" sz="1400" u="none" strike="noStrike" dirty="0">
                          <a:effectLst/>
                        </a:rPr>
                        <a:t> 2013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Spring 2007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 err="1">
                          <a:effectLst/>
                        </a:rPr>
                        <a:t>Autumn</a:t>
                      </a:r>
                      <a:r>
                        <a:rPr lang="sv-SE" sz="1400" u="none" strike="noStrike" dirty="0">
                          <a:effectLst/>
                        </a:rPr>
                        <a:t> 2013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Spring 2007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 err="1">
                          <a:effectLst/>
                        </a:rPr>
                        <a:t>Autumn</a:t>
                      </a:r>
                      <a:r>
                        <a:rPr lang="sv-SE" sz="1400" u="none" strike="noStrike" dirty="0">
                          <a:effectLst/>
                        </a:rPr>
                        <a:t> 2013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EU28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28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57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Eurozone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29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72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Austria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39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Finland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47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75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81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75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France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28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72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Germany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29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72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71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Netherlands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38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73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77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71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Cyprus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17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26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44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Grece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21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Ireland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34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88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70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Italy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23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37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53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Portugal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25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46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50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  <a:tr h="2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Spain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65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21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68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56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9" marR="7369" marT="736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Measures to facilitate adjustment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More expansionary fiscal policy in the core (Germany)</a:t>
            </a:r>
          </a:p>
          <a:p>
            <a:r>
              <a:rPr lang="sv-SE" dirty="0" smtClean="0"/>
              <a:t>Higher wage cost increases in Germany</a:t>
            </a:r>
          </a:p>
          <a:p>
            <a:pPr>
              <a:buNone/>
            </a:pPr>
            <a:r>
              <a:rPr lang="sv-SE" dirty="0" smtClean="0"/>
              <a:t>    - internal revaluation (higher employer </a:t>
            </a:r>
          </a:p>
          <a:p>
            <a:pPr>
              <a:buNone/>
            </a:pPr>
            <a:r>
              <a:rPr lang="sv-SE" dirty="0" smtClean="0"/>
              <a:t>      contributions and lower income taxes)</a:t>
            </a:r>
          </a:p>
          <a:p>
            <a:r>
              <a:rPr lang="sv-SE" dirty="0" smtClean="0"/>
              <a:t>ECB should do more to keep inflation in the euro area at the target of two per cent</a:t>
            </a:r>
          </a:p>
          <a:p>
            <a:r>
              <a:rPr lang="sv-SE" dirty="0" smtClean="0"/>
              <a:t>The ECB could raise its inflation target to three och four per cent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Likely developments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Unlikely that the fiscal austerity required for substantial government debt reductions in the crisis countries will be sustained</a:t>
            </a:r>
          </a:p>
          <a:p>
            <a:r>
              <a:rPr lang="sv-SE" dirty="0" smtClean="0"/>
              <a:t>Financial markets may buy the crisis countries’ government bonds for some time anticipating thay they can sell to the ECB</a:t>
            </a:r>
          </a:p>
          <a:p>
            <a:r>
              <a:rPr lang="sv-SE" dirty="0" smtClean="0"/>
              <a:t>But at some time there will again be a </a:t>
            </a:r>
            <a:r>
              <a:rPr lang="sv-SE" i="1" dirty="0" smtClean="0"/>
              <a:t>sudden stop</a:t>
            </a:r>
          </a:p>
          <a:p>
            <a:r>
              <a:rPr lang="sv-SE" dirty="0" smtClean="0"/>
              <a:t>The ECB then has to carry out actual purchases and/or the ESM to grant new loans</a:t>
            </a:r>
            <a:endParaRPr lang="sv-S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Need for debt forgiveness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Substantial haircuts on outstanding debt</a:t>
            </a:r>
          </a:p>
          <a:p>
            <a:pPr>
              <a:buNone/>
            </a:pPr>
            <a:r>
              <a:rPr lang="sv-SE" dirty="0" smtClean="0"/>
              <a:t>      - capital losses for the ESM and the ECB</a:t>
            </a:r>
          </a:p>
          <a:p>
            <a:pPr>
              <a:buNone/>
            </a:pPr>
            <a:r>
              <a:rPr lang="sv-SE" dirty="0" smtClean="0"/>
              <a:t>      - capital losses for banks and bank failures</a:t>
            </a:r>
          </a:p>
          <a:p>
            <a:pPr>
              <a:buNone/>
            </a:pPr>
            <a:r>
              <a:rPr lang="sv-SE" dirty="0" smtClean="0"/>
              <a:t>      - there would have to be resources for recapitalisation of banks</a:t>
            </a:r>
          </a:p>
          <a:p>
            <a:pPr>
              <a:buNone/>
            </a:pPr>
            <a:r>
              <a:rPr lang="sv-SE" dirty="0" smtClean="0"/>
              <a:t>      - agreement on banking union does not provide for this </a:t>
            </a:r>
          </a:p>
          <a:p>
            <a:r>
              <a:rPr lang="sv-SE" dirty="0" smtClean="0"/>
              <a:t>Let the ECB buy government bonds from the crisis countries</a:t>
            </a:r>
          </a:p>
          <a:p>
            <a:pPr>
              <a:buNone/>
            </a:pPr>
            <a:r>
              <a:rPr lang="sv-SE" dirty="0" smtClean="0"/>
              <a:t>      - exchange them for perpetual interest-free loans</a:t>
            </a:r>
          </a:p>
          <a:p>
            <a:pPr>
              <a:buNone/>
            </a:pPr>
            <a:r>
              <a:rPr lang="sv-SE" dirty="0" smtClean="0"/>
              <a:t>      - in the short run no inflation risk, so this could be financed by</a:t>
            </a:r>
          </a:p>
          <a:p>
            <a:pPr>
              <a:buNone/>
            </a:pPr>
            <a:r>
              <a:rPr lang="sv-SE" dirty="0" smtClean="0"/>
              <a:t>        printing money</a:t>
            </a:r>
          </a:p>
          <a:p>
            <a:pPr>
              <a:buNone/>
            </a:pPr>
            <a:r>
              <a:rPr lang="sv-SE" dirty="0" smtClean="0"/>
              <a:t>      - in the longer term money supply increases must be sterilised</a:t>
            </a:r>
          </a:p>
          <a:p>
            <a:pPr>
              <a:buNone/>
            </a:pPr>
            <a:r>
              <a:rPr lang="sv-SE" dirty="0" smtClean="0"/>
              <a:t>      - the ECB could issue interest-bearing debt or impose reserve</a:t>
            </a:r>
          </a:p>
          <a:p>
            <a:pPr>
              <a:buNone/>
            </a:pPr>
            <a:r>
              <a:rPr lang="sv-SE" dirty="0" smtClean="0"/>
              <a:t>        requirements on banks</a:t>
            </a:r>
          </a:p>
          <a:p>
            <a:pPr>
              <a:buNone/>
            </a:pPr>
            <a:r>
              <a:rPr lang="sv-SE" dirty="0" smtClean="0"/>
              <a:t>      - either way costs to citizens in core countries 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7"/>
            <a:ext cx="7772400" cy="657911"/>
          </a:xfrm>
        </p:spPr>
        <p:txBody>
          <a:bodyPr>
            <a:normAutofit/>
          </a:bodyPr>
          <a:lstStyle/>
          <a:p>
            <a:r>
              <a:rPr lang="sv-SE" sz="2200" b="1" dirty="0" smtClean="0"/>
              <a:t>Ten-year government bond yields, per cent</a:t>
            </a:r>
            <a:endParaRPr lang="sv-S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459164"/>
              </p:ext>
            </p:extLst>
          </p:nvPr>
        </p:nvGraphicFramePr>
        <p:xfrm>
          <a:off x="971600" y="1268760"/>
          <a:ext cx="7115175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7887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Summing-up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The euro crisis is not over</a:t>
            </a:r>
          </a:p>
          <a:p>
            <a:r>
              <a:rPr lang="sv-SE" dirty="0" smtClean="0"/>
              <a:t>The problem of unsustainable government debt in the crisis countries is not solved</a:t>
            </a:r>
          </a:p>
          <a:p>
            <a:r>
              <a:rPr lang="sv-SE" dirty="0" smtClean="0"/>
              <a:t>The fiscal austerity strategy carries large risks and is likely to be unsustainable</a:t>
            </a:r>
          </a:p>
          <a:p>
            <a:r>
              <a:rPr lang="sv-SE" dirty="0" smtClean="0"/>
              <a:t>Debt forgiveness is unavoidable</a:t>
            </a:r>
          </a:p>
          <a:p>
            <a:r>
              <a:rPr lang="sv-SE" dirty="0" smtClean="0"/>
              <a:t>Substantial haircuts now would be desirable but will not happen as the mechanisms for avoiding a banking crisis in such a situation do not exist</a:t>
            </a:r>
          </a:p>
          <a:p>
            <a:r>
              <a:rPr lang="sv-SE" dirty="0" smtClean="0"/>
              <a:t>Debt forgiveness will come in the future and in covert ways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Four interrelated crises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Sovereign debt crisis</a:t>
            </a:r>
          </a:p>
          <a:p>
            <a:r>
              <a:rPr lang="sv-SE" dirty="0" smtClean="0"/>
              <a:t>Bank crisis</a:t>
            </a:r>
          </a:p>
          <a:p>
            <a:r>
              <a:rPr lang="sv-SE" dirty="0" smtClean="0"/>
              <a:t>Growth crisis </a:t>
            </a:r>
            <a:endParaRPr lang="sv-SE" dirty="0" smtClean="0"/>
          </a:p>
          <a:p>
            <a:r>
              <a:rPr lang="sv-SE" dirty="0" smtClean="0"/>
              <a:t>Competitiveness </a:t>
            </a:r>
            <a:r>
              <a:rPr lang="sv-SE" dirty="0" smtClean="0"/>
              <a:t>crisis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Interrelations between the crises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 smtClean="0"/>
              <a:t>Sovereign debt crisis and banking crisis</a:t>
            </a:r>
          </a:p>
          <a:p>
            <a:pPr>
              <a:buNone/>
            </a:pPr>
            <a:r>
              <a:rPr lang="sv-SE" dirty="0" smtClean="0"/>
              <a:t>       - banking crisis triggered sovereign debt crisis (Ireland)</a:t>
            </a:r>
          </a:p>
          <a:p>
            <a:pPr>
              <a:buNone/>
            </a:pPr>
            <a:r>
              <a:rPr lang="sv-SE" dirty="0" smtClean="0"/>
              <a:t>       - sovereign debt crisis aggravated bank crisis (Cyprus)</a:t>
            </a:r>
          </a:p>
          <a:p>
            <a:r>
              <a:rPr lang="sv-SE" b="1" dirty="0" smtClean="0"/>
              <a:t>Growth crisis and banking crisis</a:t>
            </a:r>
          </a:p>
          <a:p>
            <a:pPr>
              <a:buNone/>
            </a:pPr>
            <a:r>
              <a:rPr lang="sv-SE" dirty="0" smtClean="0"/>
              <a:t>       - banking crisis exacerbated the recession</a:t>
            </a:r>
          </a:p>
          <a:p>
            <a:pPr>
              <a:buNone/>
            </a:pPr>
            <a:r>
              <a:rPr lang="sv-SE" dirty="0" smtClean="0"/>
              <a:t>       - the recession aggravated the banking crisis</a:t>
            </a:r>
          </a:p>
          <a:p>
            <a:r>
              <a:rPr lang="sv-SE" b="1" dirty="0" smtClean="0"/>
              <a:t>Growth crisis and sovereign debt crisis</a:t>
            </a:r>
          </a:p>
          <a:p>
            <a:pPr>
              <a:buNone/>
            </a:pPr>
            <a:r>
              <a:rPr lang="sv-SE" b="1" dirty="0" smtClean="0"/>
              <a:t>       </a:t>
            </a:r>
            <a:r>
              <a:rPr lang="sv-SE" dirty="0" smtClean="0"/>
              <a:t>- low growth has aggravated (triggered) debt crisis (Spain)</a:t>
            </a:r>
          </a:p>
          <a:p>
            <a:pPr>
              <a:buNone/>
            </a:pPr>
            <a:r>
              <a:rPr lang="sv-SE" b="1" dirty="0" smtClean="0"/>
              <a:t>       - </a:t>
            </a:r>
            <a:r>
              <a:rPr lang="sv-SE" dirty="0" smtClean="0"/>
              <a:t>fiscal austerity to solve the debt crisis has caused low growth</a:t>
            </a:r>
          </a:p>
          <a:p>
            <a:r>
              <a:rPr lang="sv-SE" b="1" dirty="0" smtClean="0"/>
              <a:t>Competitiveness crisis and growth crisis</a:t>
            </a:r>
          </a:p>
          <a:p>
            <a:pPr>
              <a:buNone/>
            </a:pPr>
            <a:r>
              <a:rPr lang="sv-SE" dirty="0" smtClean="0"/>
              <a:t>       - need for real depreciations </a:t>
            </a:r>
          </a:p>
          <a:p>
            <a:pPr>
              <a:buNone/>
            </a:pPr>
            <a:r>
              <a:rPr lang="sv-SE" dirty="0" smtClean="0"/>
              <a:t>       - they require large employment losses</a:t>
            </a:r>
          </a:p>
          <a:p>
            <a:pPr>
              <a:buNone/>
            </a:pPr>
            <a:endParaRPr lang="sv-S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Government debt dynamics: mathematics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sv-SE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Government debt dynamics: verbal mathematics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v-SE" i="1" dirty="0" smtClean="0"/>
              <a:t>    </a:t>
            </a:r>
          </a:p>
          <a:p>
            <a:pPr>
              <a:buNone/>
            </a:pPr>
            <a:r>
              <a:rPr lang="sv-SE" sz="3900" i="1" dirty="0" smtClean="0"/>
              <a:t>    </a:t>
            </a:r>
            <a:r>
              <a:rPr lang="sv-SE" sz="4000" i="1" dirty="0" smtClean="0"/>
              <a:t>Change in the government debt ratio = (Primary</a:t>
            </a:r>
          </a:p>
          <a:p>
            <a:pPr>
              <a:buNone/>
            </a:pPr>
            <a:r>
              <a:rPr lang="sv-SE" sz="4000" i="1" dirty="0" smtClean="0"/>
              <a:t>    fiscal deficit as a ratio to GDP) + (Nominal interest </a:t>
            </a:r>
          </a:p>
          <a:p>
            <a:pPr>
              <a:buNone/>
            </a:pPr>
            <a:r>
              <a:rPr lang="sv-SE" sz="4000" i="1" dirty="0" smtClean="0"/>
              <a:t>    rate – </a:t>
            </a:r>
            <a:r>
              <a:rPr lang="sv-SE" sz="4000" i="1" dirty="0" smtClean="0"/>
              <a:t>Nominal GDP </a:t>
            </a:r>
            <a:r>
              <a:rPr lang="sv-SE" sz="4000" i="1" dirty="0" smtClean="0"/>
              <a:t>growth rate)  x (Initial government debt</a:t>
            </a:r>
          </a:p>
          <a:p>
            <a:pPr>
              <a:buNone/>
            </a:pPr>
            <a:r>
              <a:rPr lang="sv-SE" sz="4000" i="1" dirty="0" smtClean="0"/>
              <a:t>    ratio)</a:t>
            </a:r>
          </a:p>
          <a:p>
            <a:pPr>
              <a:buNone/>
            </a:pPr>
            <a:endParaRPr lang="sv-SE" i="1" dirty="0" smtClean="0"/>
          </a:p>
          <a:p>
            <a:pPr>
              <a:buNone/>
            </a:pPr>
            <a:r>
              <a:rPr lang="sv-SE" i="1" dirty="0" smtClean="0"/>
              <a:t>     </a:t>
            </a:r>
          </a:p>
          <a:p>
            <a:pPr>
              <a:buNone/>
            </a:pPr>
            <a:endParaRPr lang="sv-SE" i="1" dirty="0" smtClean="0"/>
          </a:p>
          <a:p>
            <a:pPr>
              <a:buNone/>
            </a:pPr>
            <a:r>
              <a:rPr lang="sv-SE" i="1" dirty="0" smtClean="0"/>
              <a:t>    Government debt ratio = (Government debt)/GDP</a:t>
            </a:r>
          </a:p>
          <a:p>
            <a:pPr>
              <a:buNone/>
            </a:pPr>
            <a:r>
              <a:rPr lang="sv-SE" i="1" dirty="0" smtClean="0"/>
              <a:t>    </a:t>
            </a:r>
          </a:p>
          <a:p>
            <a:pPr>
              <a:buNone/>
            </a:pPr>
            <a:r>
              <a:rPr lang="sv-SE" i="1" dirty="0" smtClean="0"/>
              <a:t>    Primary fiscal deficit = Government expenditure  less</a:t>
            </a:r>
          </a:p>
          <a:p>
            <a:pPr>
              <a:buNone/>
            </a:pPr>
            <a:r>
              <a:rPr lang="sv-SE" i="1" dirty="0" smtClean="0"/>
              <a:t>    government revenues excluding interest payments</a:t>
            </a:r>
          </a:p>
          <a:p>
            <a:pPr>
              <a:buNone/>
            </a:pPr>
            <a:r>
              <a:rPr lang="sv-SE" i="1" dirty="0" smtClean="0"/>
              <a:t> </a:t>
            </a:r>
            <a:endParaRPr lang="sv-SE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7"/>
            <a:ext cx="7772400" cy="936103"/>
          </a:xfrm>
        </p:spPr>
        <p:txBody>
          <a:bodyPr>
            <a:normAutofit/>
          </a:bodyPr>
          <a:lstStyle/>
          <a:p>
            <a:r>
              <a:rPr lang="sv-SE" sz="2200" b="1" dirty="0" smtClean="0"/>
              <a:t>General government gross consolidated debt, per cent of GDP</a:t>
            </a:r>
            <a:endParaRPr lang="sv-S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211804"/>
              </p:ext>
            </p:extLst>
          </p:nvPr>
        </p:nvGraphicFramePr>
        <p:xfrm>
          <a:off x="899592" y="1412776"/>
          <a:ext cx="7362825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788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Strategy to deal with the soverign debt crises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Rescue loans plus conditions on fiscal austerity</a:t>
            </a:r>
          </a:p>
          <a:p>
            <a:r>
              <a:rPr lang="sv-SE" dirty="0" smtClean="0"/>
              <a:t>The objective is to turn the primary deficits into primary surpluses</a:t>
            </a:r>
          </a:p>
          <a:p>
            <a:r>
              <a:rPr lang="sv-SE" dirty="0" smtClean="0"/>
              <a:t>It is </a:t>
            </a:r>
            <a:r>
              <a:rPr lang="sv-SE" i="1" dirty="0" smtClean="0"/>
              <a:t>theoretically </a:t>
            </a:r>
            <a:r>
              <a:rPr lang="sv-SE" dirty="0" smtClean="0"/>
              <a:t>possible that fiscal tightening causes such a large fall in GDP, and thus in tax revenues, that the primary balance deteriorates</a:t>
            </a:r>
          </a:p>
          <a:p>
            <a:r>
              <a:rPr lang="sv-SE" dirty="0" smtClean="0"/>
              <a:t>This cannot be ruled out, although most estimates of fiscal multipliers imply that they are not sufficiently large for this to occur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19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200" b="1" dirty="0" smtClean="0"/>
              <a:t>Change in general government primary fiscal balance 2009-2013, </a:t>
            </a:r>
            <a:br>
              <a:rPr lang="sv-SE" sz="2200" b="1" dirty="0" smtClean="0"/>
            </a:br>
            <a:r>
              <a:rPr lang="sv-SE" sz="2200" b="1" dirty="0" smtClean="0"/>
              <a:t>per cent </a:t>
            </a:r>
            <a:r>
              <a:rPr lang="sv-SE" sz="2200" b="1" dirty="0" err="1" smtClean="0"/>
              <a:t>of</a:t>
            </a:r>
            <a:r>
              <a:rPr lang="sv-SE" sz="2200" b="1" dirty="0" smtClean="0"/>
              <a:t> GDP</a:t>
            </a:r>
            <a:endParaRPr lang="sv-S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280498"/>
              </p:ext>
            </p:extLst>
          </p:nvPr>
        </p:nvGraphicFramePr>
        <p:xfrm>
          <a:off x="1619672" y="1628800"/>
          <a:ext cx="6038850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57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1132</Words>
  <Application>Microsoft Office PowerPoint</Application>
  <PresentationFormat>On-screen Show (4:3)</PresentationFormat>
  <Paragraphs>263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euro crisis</vt:lpstr>
      <vt:lpstr>Ten-year government bond yields, per cent</vt:lpstr>
      <vt:lpstr>Four interrelated crises</vt:lpstr>
      <vt:lpstr>Interrelations between the crises</vt:lpstr>
      <vt:lpstr>Government debt dynamics: mathematics</vt:lpstr>
      <vt:lpstr>Government debt dynamics: verbal mathematics</vt:lpstr>
      <vt:lpstr>General government gross consolidated debt, per cent of GDP</vt:lpstr>
      <vt:lpstr>Strategy to deal with the soverign debt crises</vt:lpstr>
      <vt:lpstr>Change in general government primary fiscal balance 2009-2013,  per cent of GDP</vt:lpstr>
      <vt:lpstr>Short-run and long-run effects of fiscal tightening</vt:lpstr>
      <vt:lpstr>Changes in unemployment and labour costs relative to the euro area: Greece </vt:lpstr>
      <vt:lpstr>Changes in unemployment and labour costs relative to the euro area: Spain</vt:lpstr>
      <vt:lpstr> Primary fiscal balance, per cent of GDP (cyclically adjusted balance in   parenthesis)  </vt:lpstr>
      <vt:lpstr>   Change in nominal GDP, per cent  </vt:lpstr>
      <vt:lpstr>Conclusions on the austerity strategy</vt:lpstr>
      <vt:lpstr>Trust in the European Union and national governments and support for the euro</vt:lpstr>
      <vt:lpstr>Measures to facilitate adjustment</vt:lpstr>
      <vt:lpstr>Likely developments</vt:lpstr>
      <vt:lpstr>Need for debt forgiveness</vt:lpstr>
      <vt:lpstr>Summing-up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Ten-year government bond yields</dc:title>
  <dc:creator>scocc</dc:creator>
  <cp:lastModifiedBy>calmf</cp:lastModifiedBy>
  <cp:revision>39</cp:revision>
  <dcterms:created xsi:type="dcterms:W3CDTF">2014-01-09T17:49:50Z</dcterms:created>
  <dcterms:modified xsi:type="dcterms:W3CDTF">2014-01-12T11:09:35Z</dcterms:modified>
</cp:coreProperties>
</file>