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2" r:id="rId8"/>
    <p:sldId id="263" r:id="rId9"/>
    <p:sldId id="276" r:id="rId10"/>
    <p:sldId id="264" r:id="rId11"/>
    <p:sldId id="265" r:id="rId12"/>
    <p:sldId id="274" r:id="rId13"/>
    <p:sldId id="27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6A592-4423-4BAD-B997-030D253BBC8A}" type="datetimeFigureOut">
              <a:rPr lang="sv-SE"/>
              <a:pPr>
                <a:defRPr/>
              </a:pPr>
              <a:t>2013-10-17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67DA8-F549-4013-9AF5-317F018EF47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001293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89CB1-70E9-4A4D-9C05-9D568F2EDD73}" type="datetimeFigureOut">
              <a:rPr lang="sv-SE"/>
              <a:pPr>
                <a:defRPr/>
              </a:pPr>
              <a:t>2013-10-17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3DD44-360A-426D-A268-BC21E79B6DE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317159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2E776-BE09-4903-96E4-66FAE531EAA0}" type="datetimeFigureOut">
              <a:rPr lang="sv-SE"/>
              <a:pPr>
                <a:defRPr/>
              </a:pPr>
              <a:t>2013-10-17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B636C-6F8E-4F20-8597-4DECBF147AF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59782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B8B37-8958-4B60-93E6-1EC8AD925142}" type="datetimeFigureOut">
              <a:rPr lang="sv-SE"/>
              <a:pPr>
                <a:defRPr/>
              </a:pPr>
              <a:t>2013-10-17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D3830-59F1-48F2-A6E0-A8D045A6E0D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3968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671EF-AC0E-4D31-B0CA-B9DCAE35D53A}" type="datetimeFigureOut">
              <a:rPr lang="sv-SE"/>
              <a:pPr>
                <a:defRPr/>
              </a:pPr>
              <a:t>2013-10-17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29951-F4EE-480B-AC17-19A5354227D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2956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58E99-40F7-4528-A1DE-0A784FC5E0D2}" type="datetimeFigureOut">
              <a:rPr lang="sv-SE"/>
              <a:pPr>
                <a:defRPr/>
              </a:pPr>
              <a:t>2013-10-17</a:t>
            </a:fld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6BF50-AFEF-422F-975A-59F00172244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02924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E1A57-9B55-44DC-B6A7-E416BA4B4DBD}" type="datetimeFigureOut">
              <a:rPr lang="sv-SE"/>
              <a:pPr>
                <a:defRPr/>
              </a:pPr>
              <a:t>2013-10-17</a:t>
            </a:fld>
            <a:endParaRPr lang="sv-S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3CAFC-6494-45B5-93D7-9E202CEB2F1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70780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2CD37-F668-4551-9B97-2E8D342DE2E0}" type="datetimeFigureOut">
              <a:rPr lang="sv-SE"/>
              <a:pPr>
                <a:defRPr/>
              </a:pPr>
              <a:t>2013-10-17</a:t>
            </a:fld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5A94-7F29-496B-B6CA-BCC11C6957D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647473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81131-6D84-499A-9A11-E99349CC1FB1}" type="datetimeFigureOut">
              <a:rPr lang="sv-SE"/>
              <a:pPr>
                <a:defRPr/>
              </a:pPr>
              <a:t>2013-10-17</a:t>
            </a:fld>
            <a:endParaRPr lang="sv-S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CE4BB-E094-4BA9-BE3C-0B8AFAF687A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400597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E5549-4A3E-4C6F-9EC3-EC6B3C1BF544}" type="datetimeFigureOut">
              <a:rPr lang="sv-SE"/>
              <a:pPr>
                <a:defRPr/>
              </a:pPr>
              <a:t>2013-10-17</a:t>
            </a:fld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2A986-BBDA-4027-A6B6-1F9FB2A739F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65559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3A482-E291-4EE0-ABE4-26A37CA99E97}" type="datetimeFigureOut">
              <a:rPr lang="sv-SE"/>
              <a:pPr>
                <a:defRPr/>
              </a:pPr>
              <a:t>2013-10-17</a:t>
            </a:fld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DA137-6E03-483C-984B-249A301FA8D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93585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v-S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4D8AC5-AADF-4801-A6BA-A13279788DF5}" type="datetimeFigureOut">
              <a:rPr lang="sv-SE"/>
              <a:pPr>
                <a:defRPr/>
              </a:pPr>
              <a:t>2013-10-17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EF827F-BCFE-47DC-9D9A-FECD6E07FEE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dirty="0" smtClean="0">
                <a:solidFill>
                  <a:srgbClr val="002060"/>
                </a:solidFill>
              </a:rPr>
              <a:t>Arbetsmarknadsreformer och lönebildning i Sverige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Lars </a:t>
            </a:r>
            <a:r>
              <a:rPr lang="sv-SE" dirty="0" smtClean="0">
                <a:solidFill>
                  <a:schemeClr val="tx1"/>
                </a:solidFill>
              </a:rPr>
              <a:t>Calmfors</a:t>
            </a:r>
            <a:endParaRPr lang="sv-SE" dirty="0" smtClean="0">
              <a:solidFill>
                <a:schemeClr val="tx1"/>
              </a:solidFill>
            </a:endParaRPr>
          </a:p>
          <a:p>
            <a:r>
              <a:rPr lang="sv-SE" dirty="0" smtClean="0">
                <a:solidFill>
                  <a:schemeClr val="tx1"/>
                </a:solidFill>
              </a:rPr>
              <a:t>UCLS: Konferens om lönebildning</a:t>
            </a:r>
            <a:endParaRPr lang="sv-SE" dirty="0" smtClean="0">
              <a:solidFill>
                <a:schemeClr val="tx1"/>
              </a:solidFill>
            </a:endParaRPr>
          </a:p>
          <a:p>
            <a:r>
              <a:rPr lang="sv-SE" dirty="0" smtClean="0">
                <a:solidFill>
                  <a:schemeClr val="tx1"/>
                </a:solidFill>
              </a:rPr>
              <a:t>21 oktober 2013</a:t>
            </a:r>
            <a:endParaRPr lang="sv-SE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>
                <a:solidFill>
                  <a:srgbClr val="002060"/>
                </a:solidFill>
              </a:rPr>
              <a:t>Data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SCBs LINDA-databas</a:t>
            </a:r>
          </a:p>
          <a:p>
            <a:pPr>
              <a:buFont typeface="Arial" charset="0"/>
              <a:buNone/>
            </a:pPr>
            <a:r>
              <a:rPr lang="sv-SE" dirty="0" smtClean="0"/>
              <a:t>    - 3 procent av befokningen 18-64 år</a:t>
            </a:r>
          </a:p>
          <a:p>
            <a:r>
              <a:rPr lang="sv-SE" dirty="0" smtClean="0"/>
              <a:t>Individer som är sysselsatta minst en gång under perioden 2005-2009</a:t>
            </a:r>
          </a:p>
          <a:p>
            <a:r>
              <a:rPr lang="sv-SE" dirty="0" smtClean="0"/>
              <a:t>Estimationsperiod 2006-2009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2268538" y="260350"/>
          <a:ext cx="4167187" cy="6408738"/>
        </p:xfrm>
        <a:graphic>
          <a:graphicData uri="http://schemas.openxmlformats.org/presentationml/2006/ole">
            <p:oleObj spid="_x0000_s23558" name="Image" r:id="rId3" imgW="4510858" imgH="6933920" progId="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52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1979613" y="188913"/>
          <a:ext cx="4686300" cy="6480175"/>
        </p:xfrm>
        <a:graphic>
          <a:graphicData uri="http://schemas.openxmlformats.org/presentationml/2006/ole">
            <p:oleObj spid="_x0000_s31754" name="Image" r:id="rId3" imgW="4497143" imgH="6217932" progId="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Content Placeholder 2"/>
          <p:cNvSpPr>
            <a:spLocks/>
          </p:cNvSpPr>
          <p:nvPr/>
        </p:nvSpPr>
        <p:spPr bwMode="auto">
          <a:xfrm>
            <a:off x="673100" y="18161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sv-SE" sz="3200">
              <a:latin typeface="Calibri" pitchFamily="34" charset="0"/>
            </a:endParaRPr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>
            <p:ph idx="1"/>
          </p:nvPr>
        </p:nvGraphicFramePr>
        <p:xfrm>
          <a:off x="539750" y="2349500"/>
          <a:ext cx="8229600" cy="2238375"/>
        </p:xfrm>
        <a:graphic>
          <a:graphicData uri="http://schemas.openxmlformats.org/presentationml/2006/ole">
            <p:oleObj spid="_x0000_s32777" name="Image" r:id="rId3" imgW="8547771" imgH="2323810" progId="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dirty="0" smtClean="0">
                <a:solidFill>
                  <a:srgbClr val="002060"/>
                </a:solidFill>
              </a:rPr>
              <a:t>Tolkningen av resultaten</a:t>
            </a:r>
            <a:br>
              <a:rPr lang="sv-SE" dirty="0" smtClean="0">
                <a:solidFill>
                  <a:srgbClr val="002060"/>
                </a:solidFill>
              </a:rPr>
            </a:b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b="1" dirty="0" smtClean="0"/>
              <a:t>Semi-elasticiteten</a:t>
            </a:r>
            <a:r>
              <a:rPr lang="sv-SE" dirty="0" smtClean="0"/>
              <a:t> för individens lön m.a.p. nettoersättningsgraden är 0,2-0,4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 Det kan översättas till en </a:t>
            </a:r>
            <a:r>
              <a:rPr lang="sv-SE" b="1" dirty="0" smtClean="0"/>
              <a:t>elasticitet</a:t>
            </a:r>
            <a:r>
              <a:rPr lang="sv-SE" dirty="0" smtClean="0"/>
              <a:t> för individens lön m.a.p. </a:t>
            </a:r>
            <a:r>
              <a:rPr lang="sv-SE" b="1" dirty="0" smtClean="0"/>
              <a:t>arbetslöshetsersättningen</a:t>
            </a:r>
            <a:r>
              <a:rPr lang="sv-SE" dirty="0" smtClean="0"/>
              <a:t> resp den andel av lönen som är kvar efter skatt (</a:t>
            </a:r>
            <a:r>
              <a:rPr lang="sv-SE" b="1" dirty="0" smtClean="0"/>
              <a:t>net-of-tax rate</a:t>
            </a:r>
            <a:r>
              <a:rPr lang="sv-SE" dirty="0" smtClean="0"/>
              <a:t>) på 0,1-0,2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Innebörden är att arbetstagaren behåller 80-90 procent av jobbskatteavdraget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Något större effekter på lönen av förändrad arbetslöshetsersättning än i utländska studier av effekter på </a:t>
            </a:r>
            <a:r>
              <a:rPr lang="sv-SE" b="1" dirty="0" smtClean="0"/>
              <a:t>reservationslöner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Något mindre effekt på lönen av jobbskatteavdrag än i (de få) utländska studierna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v-SE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dirty="0" smtClean="0"/>
              <a:t> </a:t>
            </a:r>
            <a:endParaRPr lang="sv-SE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>
                <a:solidFill>
                  <a:srgbClr val="002060"/>
                </a:solidFill>
              </a:rPr>
              <a:t>Tolkningen av resultaten forts.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sz="3100" dirty="0" smtClean="0"/>
              <a:t>Den genomsnittliga nettoersättningsgraden sjönk med 13 procentenheter </a:t>
            </a:r>
            <a:r>
              <a:rPr lang="sv-SE" sz="3100" dirty="0" smtClean="0"/>
              <a:t>2007-2009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sz="3100" dirty="0" smtClean="0"/>
              <a:t>Vi fångar inte den faktiska nettoersättningsgraden  (som beror på kompletterande fackliga och avtalade försäkringer) utan nettoersättningsgraden i a-kassan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sv-SE" sz="3100" dirty="0" smtClean="0"/>
              <a:t> </a:t>
            </a:r>
            <a:r>
              <a:rPr lang="sv-SE" sz="3100" dirty="0" smtClean="0"/>
              <a:t>      - vi finner således ett statistiskt signifikant samband mellan nettoersättningsgraden i a-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sv-SE" sz="3100" dirty="0" smtClean="0"/>
              <a:t> </a:t>
            </a:r>
            <a:r>
              <a:rPr lang="sv-SE" sz="3100" dirty="0" smtClean="0"/>
              <a:t>        </a:t>
            </a:r>
            <a:r>
              <a:rPr lang="sv-SE" sz="3100" dirty="0" smtClean="0"/>
              <a:t>kassan och den enskilda individens lön</a:t>
            </a:r>
            <a:endParaRPr lang="sv-SE" sz="31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sz="3100" b="1" dirty="0" smtClean="0"/>
              <a:t>At face value</a:t>
            </a:r>
            <a:r>
              <a:rPr lang="sv-SE" sz="3100" dirty="0" smtClean="0"/>
              <a:t> skulle det ha lett till 2,6-5,2 procents lägre lönenivå 2009 än som annars skulle ha blivit fallet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sz="3100" dirty="0" smtClean="0"/>
              <a:t>Men vi fångar inte allmänna jämviktseffekter utan snarare effekter på relativlöner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3100" dirty="0"/>
              <a:t> </a:t>
            </a:r>
            <a:r>
              <a:rPr lang="sv-SE" sz="3100" dirty="0" smtClean="0"/>
              <a:t>    </a:t>
            </a:r>
            <a:r>
              <a:rPr lang="sv-SE" sz="3100" dirty="0" smtClean="0"/>
              <a:t>  - </a:t>
            </a:r>
            <a:r>
              <a:rPr lang="sv-SE" sz="3100" dirty="0" smtClean="0"/>
              <a:t>effekt från individens ersättningsgrad till individens lön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3100" dirty="0"/>
              <a:t> </a:t>
            </a:r>
            <a:r>
              <a:rPr lang="sv-SE" sz="3100" dirty="0" smtClean="0"/>
              <a:t>    </a:t>
            </a:r>
            <a:r>
              <a:rPr lang="sv-SE" sz="3100" dirty="0" smtClean="0"/>
              <a:t>  - </a:t>
            </a:r>
            <a:r>
              <a:rPr lang="sv-SE" sz="3100" dirty="0" smtClean="0"/>
              <a:t>men sänkning av andra individers ersättningsgrad bör ge extra effekt via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3100" dirty="0" smtClean="0"/>
              <a:t>       </a:t>
            </a:r>
            <a:r>
              <a:rPr lang="sv-SE" sz="3100" dirty="0" smtClean="0"/>
              <a:t>  sänkt </a:t>
            </a:r>
            <a:r>
              <a:rPr lang="sv-SE" sz="3100" dirty="0" smtClean="0"/>
              <a:t>alternativlön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3100" dirty="0"/>
              <a:t> </a:t>
            </a:r>
            <a:r>
              <a:rPr lang="sv-SE" sz="3100" dirty="0" smtClean="0"/>
              <a:t>    </a:t>
            </a:r>
            <a:r>
              <a:rPr lang="sv-SE" sz="3100" dirty="0" smtClean="0"/>
              <a:t>  - </a:t>
            </a:r>
            <a:r>
              <a:rPr lang="sv-SE" sz="3100" dirty="0" smtClean="0"/>
              <a:t>vi fångar bara ”förstaårseffekter” på lönerna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sz="3100" dirty="0" smtClean="0"/>
              <a:t>Å ena sidan verkar effekterna ganska stora (även om de bör ”skalas ner” för att bli jämförbara med konjunkturlönestatistiken som inte fångar några ”karriäreffekter”)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sz="3100" dirty="0" smtClean="0"/>
              <a:t>Å andra sidan är estimaten i paritet med utländska studier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v-SE" sz="36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400" dirty="0"/>
              <a:t> </a:t>
            </a:r>
            <a:r>
              <a:rPr lang="sv-SE" sz="2400" dirty="0" smtClean="0"/>
              <a:t>   </a:t>
            </a:r>
            <a:endParaRPr lang="sv-SE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>
                <a:solidFill>
                  <a:srgbClr val="002060"/>
                </a:solidFill>
              </a:rPr>
              <a:t>Svagheter i analysen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Ingen dynamisk analys på grund av korta tidsserier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Ingen information om kompletterande fackliga försäkringar och avtalsförsäkringar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Ingen information om löntagarna är anslutna till den inkomstberoende arbetslöshetsförsäkringen eller inte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Schablonmässig behandling av individens alternativlön och produktivitet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Dåliga mått – dummies för ungdomar – på arbetsgivaravgifterna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Dåligt mått på lokalt arbetsmarknadsläge (arbetslöshet i stället för lediga platser/arbetslösa)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dirty="0"/>
              <a:t> </a:t>
            </a:r>
            <a:r>
              <a:rPr lang="sv-SE" dirty="0" smtClean="0"/>
              <a:t>    - ingen differentiering beroende på yrke, utbildning eller bransch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/>
              <a:t> </a:t>
            </a:r>
            <a:r>
              <a:rPr lang="sv-SE" smtClean="0"/>
              <a:t>      </a:t>
            </a:r>
            <a:endParaRPr lang="sv-S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>
                <a:solidFill>
                  <a:srgbClr val="002060"/>
                </a:solidFill>
              </a:rPr>
              <a:t>Publikationer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Bennmarker, H., L. Calmfors och A. Larsson, ”Wage formation and the Swedish Labour Market Reforms 2007-2009”, </a:t>
            </a:r>
            <a:r>
              <a:rPr lang="sv-SE" i="1" dirty="0" smtClean="0"/>
              <a:t>Studier i finanspolitik 2011/1</a:t>
            </a:r>
            <a:r>
              <a:rPr lang="sv-SE" dirty="0" smtClean="0"/>
              <a:t>, Finanspolitiska </a:t>
            </a:r>
            <a:r>
              <a:rPr lang="sv-SE" dirty="0" smtClean="0"/>
              <a:t>rådet.</a:t>
            </a:r>
            <a:endParaRPr lang="sv-SE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Bennmarker, H., L. Calmfors och A. Larsson Seim, Earned Income Tax Credits, Unemployment Benefits and Wages: Empirical Evidence from Sweden”, IFAU Working Paper </a:t>
            </a:r>
            <a:r>
              <a:rPr lang="sv-SE" dirty="0" smtClean="0"/>
              <a:t>2013:12.</a:t>
            </a:r>
            <a:endParaRPr lang="sv-SE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Bennmarker, H., L. Calmfors och A. Larsson Seim, Jobbskatteavdrag, arbetslöshetsersättning och löner, IFAU Rapport </a:t>
            </a:r>
            <a:r>
              <a:rPr lang="sv-SE" dirty="0" smtClean="0"/>
              <a:t>2013:10.</a:t>
            </a:r>
            <a:endParaRPr lang="sv-S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dirty="0" smtClean="0">
                <a:solidFill>
                  <a:srgbClr val="002060"/>
                </a:solidFill>
              </a:rPr>
              <a:t>Arbetsmarknadsreformer i Sverige 2007-2009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Jobbskatteavdrag i flera steg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Mindre generös arbetslöshetsersättning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dirty="0"/>
              <a:t> </a:t>
            </a:r>
            <a:r>
              <a:rPr lang="sv-SE" dirty="0" smtClean="0"/>
              <a:t>    - sänkt tak och sedan oförändrat tak i kronor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dirty="0"/>
              <a:t> </a:t>
            </a:r>
            <a:r>
              <a:rPr lang="sv-SE" dirty="0" smtClean="0"/>
              <a:t>    - avtrappning efter arbetslöshetsperiodens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dirty="0"/>
              <a:t> </a:t>
            </a:r>
            <a:r>
              <a:rPr lang="sv-SE" dirty="0" smtClean="0"/>
              <a:t>      längd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Lägre arbetsgivaravgifter för ungdomar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dirty="0"/>
              <a:t> </a:t>
            </a:r>
            <a:r>
              <a:rPr lang="sv-SE" dirty="0" smtClean="0"/>
              <a:t>   - 2007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dirty="0"/>
              <a:t> </a:t>
            </a:r>
            <a:r>
              <a:rPr lang="sv-SE" dirty="0" smtClean="0"/>
              <a:t>   - 2009</a:t>
            </a:r>
            <a:endParaRPr lang="sv-S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>
                <a:solidFill>
                  <a:srgbClr val="002060"/>
                </a:solidFill>
              </a:rPr>
              <a:t>Frågeställning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Mekanismerna genom vilka arbetsmarknads-reformerna påverkar arbetslöshet/sysselsättning har varit kontroversiella i debatten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Teoretiska modeller säger att effekterna främst bör komma via lönebildningen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Få studier internationellt av lönebildningseffekter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dirty="0"/>
              <a:t> </a:t>
            </a:r>
            <a:r>
              <a:rPr lang="sv-SE" dirty="0" smtClean="0"/>
              <a:t>   - arbetslöshetsersättning och reservationslöner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dirty="0" smtClean="0"/>
              <a:t>      (elasticitet runt 0,1)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dirty="0"/>
              <a:t> </a:t>
            </a:r>
            <a:r>
              <a:rPr lang="sv-SE" dirty="0" smtClean="0"/>
              <a:t>   - tre studier (USA och Storbritannien) finner att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dirty="0"/>
              <a:t> </a:t>
            </a:r>
            <a:r>
              <a:rPr lang="sv-SE" dirty="0" smtClean="0"/>
              <a:t>     jobbskatteavdrag reducerar lönerna  </a:t>
            </a:r>
            <a:endParaRPr lang="sv-SE" dirty="0"/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dirty="0" smtClean="0">
                <a:solidFill>
                  <a:srgbClr val="002060"/>
                </a:solidFill>
              </a:rPr>
              <a:t>Teoretisk modell av Mortensen-Pissaridestyp 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Stort antal företag och arbetstagare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Företagen producerar en enda vara som säljs under perfekt konkurrens: varje företag har en </a:t>
            </a:r>
            <a:r>
              <a:rPr lang="sv-SE" i="1" dirty="0" smtClean="0"/>
              <a:t>job slot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Arbete är den enda produktionsfaktorn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Antalet nyanställningar beror på kvoten mellan lediga platser och arbetslösa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Lönen bestäms i förhandlingar mellan företag och anställd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dirty="0" smtClean="0"/>
              <a:t>Progressiv inkomstskatt och proportionell arbetsgivaravgift</a:t>
            </a:r>
            <a:endParaRPr lang="sv-S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sv-SE" sz="4000">
                <a:solidFill>
                  <a:srgbClr val="002060"/>
                </a:solidFill>
                <a:latin typeface="Calibri" pitchFamily="34" charset="0"/>
              </a:rPr>
              <a:t>Skattad ekvation i första-differensform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2909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642910" y="830376"/>
            <a:ext cx="8092878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buFont typeface="Symbol" pitchFamily="18" charset="2"/>
              <a:buChar char=""/>
            </a:pPr>
            <a:endParaRPr lang="sv-SE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buFont typeface="Symbol" pitchFamily="18" charset="2"/>
              <a:buChar char=""/>
            </a:pPr>
            <a:endParaRPr lang="sv-SE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buFont typeface="Symbol" pitchFamily="18" charset="2"/>
              <a:buChar char=""/>
            </a:pPr>
            <a:r>
              <a:rPr lang="sv-SE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Förändring </a:t>
            </a:r>
            <a:r>
              <a:rPr lang="sv-SE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i nominell lön </a:t>
            </a:r>
            <a:r>
              <a:rPr lang="sv-SE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beror på:</a:t>
            </a:r>
          </a:p>
          <a:p>
            <a:r>
              <a:rPr lang="sv-SE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v-SE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- inflation</a:t>
            </a:r>
          </a:p>
          <a:p>
            <a:r>
              <a:rPr lang="sv-SE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v-SE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- förändring av nettoersättningsgrad</a:t>
            </a:r>
          </a:p>
          <a:p>
            <a:r>
              <a:rPr lang="sv-SE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v-SE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- förändring av inkomstskatternas progressivitet (elasticiteten för </a:t>
            </a:r>
          </a:p>
          <a:p>
            <a:r>
              <a:rPr lang="sv-SE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v-SE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inkomsten efter skatt med avseende på lönen före skatt)</a:t>
            </a:r>
          </a:p>
          <a:p>
            <a:r>
              <a:rPr lang="sv-SE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v-SE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- förändring av arbetsgivaravgiften</a:t>
            </a:r>
          </a:p>
          <a:p>
            <a:r>
              <a:rPr lang="sv-SE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v-SE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- förändring av individens alternativlön</a:t>
            </a:r>
          </a:p>
          <a:p>
            <a:r>
              <a:rPr lang="sv-SE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v-SE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- förändring av individens produktivitet </a:t>
            </a:r>
          </a:p>
          <a:p>
            <a:r>
              <a:rPr lang="sv-SE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v-SE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sv-SE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sv-SE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en-US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Symbol" pitchFamily="18" charset="2"/>
              <a:buChar char=""/>
            </a:pPr>
            <a:r>
              <a:rPr lang="sv-SE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Individkarakteristika </a:t>
            </a:r>
            <a:r>
              <a:rPr lang="sv-SE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antas fånga förändringar </a:t>
            </a:r>
            <a:r>
              <a:rPr lang="sv-SE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av </a:t>
            </a:r>
            <a:r>
              <a:rPr lang="sv-SE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individens </a:t>
            </a:r>
            <a:r>
              <a:rPr lang="sv-SE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alternativlön</a:t>
            </a:r>
          </a:p>
          <a:p>
            <a:pPr eaLnBrk="0" hangingPunct="0"/>
            <a:r>
              <a:rPr lang="sv-SE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och </a:t>
            </a:r>
            <a:r>
              <a:rPr lang="sv-SE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produktivitet</a:t>
            </a:r>
            <a:br>
              <a:rPr lang="sv-SE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en-US" sz="2000" dirty="0">
              <a:latin typeface="Calibri" pitchFamily="34" charset="0"/>
            </a:endParaRPr>
          </a:p>
          <a:p>
            <a:pPr eaLnBrk="0" hangingPunct="0">
              <a:buFont typeface="Symbol" pitchFamily="18" charset="2"/>
              <a:buChar char=""/>
            </a:pPr>
            <a:r>
              <a:rPr lang="sv-SE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Individkarakteristika omfattar typ och längd på utbildning, </a:t>
            </a:r>
            <a:r>
              <a:rPr lang="sv-SE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födelseregion,</a:t>
            </a:r>
          </a:p>
          <a:p>
            <a:pPr eaLnBrk="0" hangingPunct="0"/>
            <a:r>
              <a:rPr lang="sv-SE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ålder</a:t>
            </a:r>
            <a:r>
              <a:rPr lang="sv-SE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, kön, civilstånd </a:t>
            </a:r>
            <a:r>
              <a:rPr lang="sv-SE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och tidigare </a:t>
            </a:r>
            <a:r>
              <a:rPr lang="sv-SE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arbetslöshet</a:t>
            </a:r>
            <a:endParaRPr lang="sv-SE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>
                <a:solidFill>
                  <a:schemeClr val="tx2"/>
                </a:solidFill>
              </a:rPr>
              <a:t>Kausalitetsproblem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mtClean="0"/>
              <a:t>Enligt teorin beror individens lön på nettoersättningsgraden</a:t>
            </a:r>
          </a:p>
          <a:p>
            <a:r>
              <a:rPr lang="sv-SE" smtClean="0"/>
              <a:t>Men nettoersättningsgraden beror också på lönen</a:t>
            </a:r>
          </a:p>
          <a:p>
            <a:pPr>
              <a:buFont typeface="Arial" charset="0"/>
              <a:buNone/>
            </a:pPr>
            <a:r>
              <a:rPr lang="sv-SE" smtClean="0"/>
              <a:t>    - skatteregler</a:t>
            </a:r>
          </a:p>
          <a:p>
            <a:pPr>
              <a:buFont typeface="Arial" charset="0"/>
              <a:buNone/>
            </a:pPr>
            <a:r>
              <a:rPr lang="sv-SE" smtClean="0"/>
              <a:t>    - golv och tak i arbetslöshetsförsäkringen</a:t>
            </a:r>
          </a:p>
          <a:p>
            <a:r>
              <a:rPr lang="sv-SE" smtClean="0"/>
              <a:t>Liknande problem för skatteprogressiviteten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dirty="0" smtClean="0">
                <a:solidFill>
                  <a:srgbClr val="002060"/>
                </a:solidFill>
              </a:rPr>
              <a:t>Tre metoder för att hantera kausalitetsproblemet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sv-SE" sz="2800" smtClean="0"/>
              <a:t>Individens nettoersättningsgrad beräknas utifrån tidigare lön som uppräknats med den aggregerade löneökningstakten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sv-SE" sz="2800" smtClean="0"/>
              <a:t>Individens nettoersättningsgrad beräknas utifrån lön som räknats fram med hjälp av uppräknade Mincerlöner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sv-SE" sz="2800" smtClean="0"/>
              <a:t>Individens nettoersättningsgrad beräknas med hjälp av skattad lön där Mincerfaktorer används som instrument.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sv-SE" sz="2800" smtClean="0"/>
          </a:p>
          <a:p>
            <a:pPr marL="514350" indent="-514350">
              <a:buFont typeface="Calibri" pitchFamily="34" charset="0"/>
              <a:buAutoNum type="arabicPeriod"/>
            </a:pPr>
            <a:endParaRPr lang="sv-SE" sz="2800" smtClean="0"/>
          </a:p>
          <a:p>
            <a:pPr marL="514350" indent="-514350">
              <a:buFont typeface="Calibri" pitchFamily="34" charset="0"/>
              <a:buAutoNum type="arabicPeriod"/>
            </a:pPr>
            <a:endParaRPr lang="sv-SE" smtClean="0"/>
          </a:p>
          <a:p>
            <a:pPr marL="514350" indent="-514350">
              <a:buFont typeface="Arial" charset="0"/>
              <a:buNone/>
            </a:pPr>
            <a:endParaRPr lang="sv-SE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2"/>
                </a:solidFill>
              </a:rPr>
              <a:t>Enbart nettoersättningsgraden i a-kassan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Beräkningarna görs för a-kassan</a:t>
            </a:r>
          </a:p>
          <a:p>
            <a:r>
              <a:rPr lang="sv-SE" dirty="0" smtClean="0"/>
              <a:t>Vi har inte beaktat förekomsten av eventuella tilläggsförsäkringar (fackliga eller avtalade)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735</Words>
  <Application>Microsoft Office PowerPoint</Application>
  <PresentationFormat>On-screen Show (4:3)</PresentationFormat>
  <Paragraphs>100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Image</vt:lpstr>
      <vt:lpstr>Arbetsmarknadsreformer och lönebildning i Sverige</vt:lpstr>
      <vt:lpstr>Publikationer</vt:lpstr>
      <vt:lpstr>Arbetsmarknadsreformer i Sverige 2007-2009</vt:lpstr>
      <vt:lpstr>Frågeställning</vt:lpstr>
      <vt:lpstr>Teoretisk modell av Mortensen-Pissaridestyp </vt:lpstr>
      <vt:lpstr>Slide 6</vt:lpstr>
      <vt:lpstr>Kausalitetsproblem</vt:lpstr>
      <vt:lpstr>Tre metoder för att hantera kausalitetsproblemet</vt:lpstr>
      <vt:lpstr>Enbart nettoersättningsgraden i a-kassan</vt:lpstr>
      <vt:lpstr>Data</vt:lpstr>
      <vt:lpstr>Slide 11</vt:lpstr>
      <vt:lpstr>Slide 12</vt:lpstr>
      <vt:lpstr>Slide 13</vt:lpstr>
      <vt:lpstr>Tolkningen av resultaten </vt:lpstr>
      <vt:lpstr>Tolkningen av resultaten forts.</vt:lpstr>
      <vt:lpstr>Svagheter i analysen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Jobbskatteavdrag, arbetslöshetsersättning och löner</dc:title>
  <dc:creator>calmf</dc:creator>
  <cp:lastModifiedBy>calmf</cp:lastModifiedBy>
  <cp:revision>13</cp:revision>
  <dcterms:created xsi:type="dcterms:W3CDTF">2013-06-02T07:37:37Z</dcterms:created>
  <dcterms:modified xsi:type="dcterms:W3CDTF">2013-10-17T15:32:34Z</dcterms:modified>
</cp:coreProperties>
</file>