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8" r:id="rId5"/>
  </p:sldMasterIdLst>
  <p:notesMasterIdLst>
    <p:notesMasterId r:id="rId43"/>
  </p:notesMasterIdLst>
  <p:handoutMasterIdLst>
    <p:handoutMasterId r:id="rId44"/>
  </p:handoutMasterIdLst>
  <p:sldIdLst>
    <p:sldId id="276" r:id="rId6"/>
    <p:sldId id="285" r:id="rId7"/>
    <p:sldId id="290" r:id="rId8"/>
    <p:sldId id="363" r:id="rId9"/>
    <p:sldId id="269" r:id="rId10"/>
    <p:sldId id="279" r:id="rId11"/>
    <p:sldId id="270" r:id="rId12"/>
    <p:sldId id="370" r:id="rId13"/>
    <p:sldId id="278" r:id="rId14"/>
    <p:sldId id="367" r:id="rId15"/>
    <p:sldId id="369" r:id="rId16"/>
    <p:sldId id="368" r:id="rId17"/>
    <p:sldId id="373" r:id="rId18"/>
    <p:sldId id="372" r:id="rId19"/>
    <p:sldId id="366" r:id="rId20"/>
    <p:sldId id="262" r:id="rId21"/>
    <p:sldId id="282" r:id="rId22"/>
    <p:sldId id="271" r:id="rId23"/>
    <p:sldId id="257" r:id="rId24"/>
    <p:sldId id="273" r:id="rId25"/>
    <p:sldId id="374" r:id="rId26"/>
    <p:sldId id="375" r:id="rId27"/>
    <p:sldId id="376" r:id="rId28"/>
    <p:sldId id="377" r:id="rId29"/>
    <p:sldId id="382" r:id="rId30"/>
    <p:sldId id="362" r:id="rId31"/>
    <p:sldId id="356" r:id="rId32"/>
    <p:sldId id="267" r:id="rId33"/>
    <p:sldId id="361" r:id="rId34"/>
    <p:sldId id="378" r:id="rId35"/>
    <p:sldId id="296" r:id="rId36"/>
    <p:sldId id="379" r:id="rId37"/>
    <p:sldId id="311" r:id="rId38"/>
    <p:sldId id="294" r:id="rId39"/>
    <p:sldId id="380" r:id="rId40"/>
    <p:sldId id="381" r:id="rId41"/>
    <p:sldId id="383" r:id="rId42"/>
  </p:sldIdLst>
  <p:sldSz cx="9144000" cy="5143500" type="screen16x9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5359B24-0128-4930-B37B-A862C446B592}">
          <p14:sldIdLst>
            <p14:sldId id="276"/>
            <p14:sldId id="285"/>
            <p14:sldId id="290"/>
            <p14:sldId id="363"/>
            <p14:sldId id="269"/>
            <p14:sldId id="279"/>
            <p14:sldId id="270"/>
            <p14:sldId id="370"/>
            <p14:sldId id="278"/>
            <p14:sldId id="367"/>
            <p14:sldId id="369"/>
            <p14:sldId id="368"/>
            <p14:sldId id="373"/>
            <p14:sldId id="372"/>
            <p14:sldId id="366"/>
            <p14:sldId id="262"/>
            <p14:sldId id="282"/>
            <p14:sldId id="271"/>
            <p14:sldId id="257"/>
            <p14:sldId id="273"/>
            <p14:sldId id="374"/>
            <p14:sldId id="375"/>
            <p14:sldId id="376"/>
            <p14:sldId id="377"/>
            <p14:sldId id="382"/>
            <p14:sldId id="362"/>
            <p14:sldId id="356"/>
            <p14:sldId id="267"/>
            <p14:sldId id="361"/>
            <p14:sldId id="378"/>
            <p14:sldId id="296"/>
            <p14:sldId id="379"/>
            <p14:sldId id="311"/>
            <p14:sldId id="294"/>
            <p14:sldId id="380"/>
            <p14:sldId id="381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41E"/>
    <a:srgbClr val="666633"/>
    <a:srgbClr val="605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80374" autoAdjust="0"/>
  </p:normalViewPr>
  <p:slideViewPr>
    <p:cSldViewPr snapToGrid="0">
      <p:cViewPr varScale="1">
        <p:scale>
          <a:sx n="133" d="100"/>
          <a:sy n="133" d="100"/>
        </p:scale>
        <p:origin x="120" y="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dda.nielsen\Dropbox\Bok%202019\Diagram%20H190417%20(3)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hedda.nielsen\My%20Documents\AER\Bok%202018\Diagram_Kapitel%206%20till%20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hedda.nielsen\My%20Documents\AER\Bok%202018\Diagram_Kapitel%206%20till%20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hedda.nielsen\My%20Documents\AER\Bok%202019\Diagram%20H190208.xlsm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hedda.nielsen\My%20Documents\AER\Bok%202019\Diagram%20Kapitel%202.xlsm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dda.nielsen\Dropbox\Bok%202019\Diagram%20H190417%20(3)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dda.nielsen\Dropbox\Bok%202019\Diagram%20H190417%20(3)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ifndc02\users$\simone\Desktop\Material%20rapport%201\tabeller%20och%20diagram\Figurer-rapport-1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72608"/>
        <c:axId val="178374144"/>
        <c:axId val="127235392"/>
      </c:bar3DChart>
      <c:catAx>
        <c:axId val="178372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78374144"/>
        <c:crosses val="autoZero"/>
        <c:auto val="1"/>
        <c:lblAlgn val="ctr"/>
        <c:lblOffset val="100"/>
        <c:noMultiLvlLbl val="0"/>
      </c:catAx>
      <c:valAx>
        <c:axId val="178374144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178372608"/>
        <c:crosses val="autoZero"/>
        <c:crossBetween val="between"/>
      </c:valAx>
      <c:serAx>
        <c:axId val="127235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8374144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43511999563382"/>
          <c:y val="4.2678858691050717E-2"/>
          <c:w val="0.85383961220348403"/>
          <c:h val="0.789404900901248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8"/>
          </c:marker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00-51CA-4FCF-BAF6-F24CD4D1BB84}"/>
              </c:ext>
            </c:extLst>
          </c:dPt>
          <c:trendline>
            <c:trendlineType val="log"/>
            <c:dispRSqr val="0"/>
            <c:dispEq val="0"/>
          </c:trendline>
          <c:trendline>
            <c:spPr>
              <a:ln w="28575"/>
            </c:spPr>
            <c:trendlineType val="linear"/>
            <c:dispRSqr val="0"/>
            <c:dispEq val="0"/>
          </c:trendline>
          <c:xVal>
            <c:numRef>
              <c:f>'Figur 9.2'!$E$2:$E$91</c:f>
              <c:numCache>
                <c:formatCode>General</c:formatCode>
                <c:ptCount val="90"/>
                <c:pt idx="0">
                  <c:v>7.7675990107631749</c:v>
                </c:pt>
                <c:pt idx="1">
                  <c:v>6.3863397021212576</c:v>
                </c:pt>
                <c:pt idx="2">
                  <c:v>4.8453778733256163</c:v>
                </c:pt>
                <c:pt idx="3">
                  <c:v>5.7298372936907409</c:v>
                </c:pt>
                <c:pt idx="4">
                  <c:v>4.7977610448457391</c:v>
                </c:pt>
                <c:pt idx="5">
                  <c:v>5.6857680410727385</c:v>
                </c:pt>
                <c:pt idx="6">
                  <c:v>4.3130559798724049</c:v>
                </c:pt>
                <c:pt idx="7">
                  <c:v>4.5528712037475652</c:v>
                </c:pt>
                <c:pt idx="8">
                  <c:v>4.4900577293136621</c:v>
                </c:pt>
                <c:pt idx="9">
                  <c:v>2.4104068358627728</c:v>
                </c:pt>
                <c:pt idx="10">
                  <c:v>4.1064795707800252</c:v>
                </c:pt>
                <c:pt idx="11">
                  <c:v>2.9177268871925359</c:v>
                </c:pt>
                <c:pt idx="12">
                  <c:v>5.3357865685372579</c:v>
                </c:pt>
                <c:pt idx="13">
                  <c:v>5.1577241178670876</c:v>
                </c:pt>
                <c:pt idx="14">
                  <c:v>4.1011743450767844</c:v>
                </c:pt>
                <c:pt idx="15">
                  <c:v>2.2261798753339268</c:v>
                </c:pt>
                <c:pt idx="16">
                  <c:v>3.9242219215155618</c:v>
                </c:pt>
                <c:pt idx="17">
                  <c:v>5.0045773573390298</c:v>
                </c:pt>
                <c:pt idx="18">
                  <c:v>4.8233486943164365</c:v>
                </c:pt>
                <c:pt idx="19">
                  <c:v>5.4379950348740982</c:v>
                </c:pt>
                <c:pt idx="20">
                  <c:v>5.2533992583436344</c:v>
                </c:pt>
                <c:pt idx="21">
                  <c:v>6.557377049180328</c:v>
                </c:pt>
                <c:pt idx="22">
                  <c:v>5.4606128021033467</c:v>
                </c:pt>
                <c:pt idx="23">
                  <c:v>4.4851686753618409</c:v>
                </c:pt>
                <c:pt idx="24">
                  <c:v>5.4395493864413602</c:v>
                </c:pt>
                <c:pt idx="25">
                  <c:v>5.283262646406202</c:v>
                </c:pt>
                <c:pt idx="26">
                  <c:v>5.108300989107299</c:v>
                </c:pt>
                <c:pt idx="27">
                  <c:v>5.3514634708458173</c:v>
                </c:pt>
                <c:pt idx="28">
                  <c:v>5.4262645452386602</c:v>
                </c:pt>
                <c:pt idx="29">
                  <c:v>7.2433321154548773</c:v>
                </c:pt>
                <c:pt idx="30">
                  <c:v>3.8220193953223047</c:v>
                </c:pt>
                <c:pt idx="31">
                  <c:v>5.9274700018707076</c:v>
                </c:pt>
                <c:pt idx="32">
                  <c:v>5.4742444402204899</c:v>
                </c:pt>
                <c:pt idx="33">
                  <c:v>4.1804862917273136</c:v>
                </c:pt>
                <c:pt idx="34">
                  <c:v>4.411438705386832</c:v>
                </c:pt>
                <c:pt idx="35">
                  <c:v>4.6114134226315056</c:v>
                </c:pt>
                <c:pt idx="36">
                  <c:v>4.1847886695661867</c:v>
                </c:pt>
                <c:pt idx="37">
                  <c:v>1.3202933985330072</c:v>
                </c:pt>
                <c:pt idx="38">
                  <c:v>3.9510818438381938</c:v>
                </c:pt>
                <c:pt idx="39">
                  <c:v>5.5850148061428273</c:v>
                </c:pt>
                <c:pt idx="40">
                  <c:v>4.5574387947269308</c:v>
                </c:pt>
                <c:pt idx="41">
                  <c:v>0.97131240117461037</c:v>
                </c:pt>
                <c:pt idx="42">
                  <c:v>2.6718547341115433</c:v>
                </c:pt>
                <c:pt idx="43">
                  <c:v>3.2872229659378256</c:v>
                </c:pt>
                <c:pt idx="44">
                  <c:v>5.6028368794326235</c:v>
                </c:pt>
                <c:pt idx="45">
                  <c:v>0.56237218813905931</c:v>
                </c:pt>
                <c:pt idx="46">
                  <c:v>5.9894696288686271</c:v>
                </c:pt>
                <c:pt idx="47">
                  <c:v>4.2239288601455138</c:v>
                </c:pt>
                <c:pt idx="48">
                  <c:v>6.2606503419781037</c:v>
                </c:pt>
                <c:pt idx="49">
                  <c:v>4.7665751275009809</c:v>
                </c:pt>
                <c:pt idx="50">
                  <c:v>3.1746031746031744</c:v>
                </c:pt>
                <c:pt idx="51">
                  <c:v>3.6796536796536801</c:v>
                </c:pt>
                <c:pt idx="52">
                  <c:v>4.5364631412369771</c:v>
                </c:pt>
                <c:pt idx="53">
                  <c:v>6.0047541943707579</c:v>
                </c:pt>
                <c:pt idx="54">
                  <c:v>2.907402882970926</c:v>
                </c:pt>
                <c:pt idx="55">
                  <c:v>4.4425904682448643</c:v>
                </c:pt>
                <c:pt idx="56">
                  <c:v>0.43271311120726952</c:v>
                </c:pt>
                <c:pt idx="57">
                  <c:v>3.6571428571428575</c:v>
                </c:pt>
                <c:pt idx="58">
                  <c:v>5.91645230245281</c:v>
                </c:pt>
                <c:pt idx="59">
                  <c:v>4.6495956873315363</c:v>
                </c:pt>
                <c:pt idx="60">
                  <c:v>4.852543766889907</c:v>
                </c:pt>
                <c:pt idx="61">
                  <c:v>5.8555290703699869</c:v>
                </c:pt>
                <c:pt idx="62">
                  <c:v>-1.1709601873536302</c:v>
                </c:pt>
                <c:pt idx="63">
                  <c:v>5.1506136110078096</c:v>
                </c:pt>
                <c:pt idx="64">
                  <c:v>4.7121148752265443</c:v>
                </c:pt>
                <c:pt idx="65">
                  <c:v>3.0824072132522544</c:v>
                </c:pt>
                <c:pt idx="66">
                  <c:v>1.8064009424700569</c:v>
                </c:pt>
                <c:pt idx="67">
                  <c:v>3.4190209552897262</c:v>
                </c:pt>
                <c:pt idx="68">
                  <c:v>0.53797468354430378</c:v>
                </c:pt>
                <c:pt idx="69">
                  <c:v>2.666666666666667</c:v>
                </c:pt>
                <c:pt idx="70">
                  <c:v>4.4182327069172329</c:v>
                </c:pt>
                <c:pt idx="71">
                  <c:v>0.7897934386391251</c:v>
                </c:pt>
                <c:pt idx="72">
                  <c:v>-2.737940026075619</c:v>
                </c:pt>
                <c:pt idx="73">
                  <c:v>-0.23584905660377359</c:v>
                </c:pt>
                <c:pt idx="74">
                  <c:v>1.2113870381586918</c:v>
                </c:pt>
                <c:pt idx="75">
                  <c:v>-1.1086474501108647</c:v>
                </c:pt>
                <c:pt idx="76">
                  <c:v>6.4395979177885474</c:v>
                </c:pt>
                <c:pt idx="77">
                  <c:v>2.5751072961373391</c:v>
                </c:pt>
                <c:pt idx="78">
                  <c:v>3.5590551181102361</c:v>
                </c:pt>
                <c:pt idx="79">
                  <c:v>2.0322773460848773</c:v>
                </c:pt>
                <c:pt idx="80">
                  <c:v>1.1378002528445006</c:v>
                </c:pt>
                <c:pt idx="81">
                  <c:v>2.086677367576244</c:v>
                </c:pt>
                <c:pt idx="82">
                  <c:v>4.3560606060606064</c:v>
                </c:pt>
                <c:pt idx="83">
                  <c:v>3.5544430538172715</c:v>
                </c:pt>
                <c:pt idx="84">
                  <c:v>-1.8320610687022902</c:v>
                </c:pt>
                <c:pt idx="85">
                  <c:v>-1.027221366204417</c:v>
                </c:pt>
                <c:pt idx="86">
                  <c:v>2.4769305488101021</c:v>
                </c:pt>
                <c:pt idx="87">
                  <c:v>6.4625478403499175</c:v>
                </c:pt>
                <c:pt idx="88">
                  <c:v>3.71900826446281</c:v>
                </c:pt>
                <c:pt idx="89">
                  <c:v>2.4485125858123569</c:v>
                </c:pt>
              </c:numCache>
            </c:numRef>
          </c:xVal>
          <c:yVal>
            <c:numRef>
              <c:f>'Figur 9.2'!$G$2:$G$91</c:f>
              <c:numCache>
                <c:formatCode>General</c:formatCode>
                <c:ptCount val="90"/>
                <c:pt idx="0">
                  <c:v>0.60907063445985177</c:v>
                </c:pt>
                <c:pt idx="1">
                  <c:v>1.5553254614510292</c:v>
                </c:pt>
                <c:pt idx="2">
                  <c:v>1.3017764677065946</c:v>
                </c:pt>
                <c:pt idx="3">
                  <c:v>2.2891129929889953</c:v>
                </c:pt>
                <c:pt idx="4">
                  <c:v>0.17181658934315447</c:v>
                </c:pt>
                <c:pt idx="5">
                  <c:v>-0.52767484732259007</c:v>
                </c:pt>
                <c:pt idx="6">
                  <c:v>-0.84545215255859008</c:v>
                </c:pt>
                <c:pt idx="7">
                  <c:v>-1.7467773806398967</c:v>
                </c:pt>
                <c:pt idx="8">
                  <c:v>-1.3571352149804428</c:v>
                </c:pt>
                <c:pt idx="9">
                  <c:v>-0.53180181768672785</c:v>
                </c:pt>
                <c:pt idx="10">
                  <c:v>-0.92428599305555137</c:v>
                </c:pt>
                <c:pt idx="11">
                  <c:v>-0.47688586807903555</c:v>
                </c:pt>
                <c:pt idx="12">
                  <c:v>0.52019990658720427</c:v>
                </c:pt>
                <c:pt idx="13">
                  <c:v>0.67884964749704846</c:v>
                </c:pt>
                <c:pt idx="14">
                  <c:v>0.6849256288440797</c:v>
                </c:pt>
                <c:pt idx="15">
                  <c:v>-0.73559000722615009</c:v>
                </c:pt>
                <c:pt idx="16">
                  <c:v>-2.2145738229438106</c:v>
                </c:pt>
                <c:pt idx="17">
                  <c:v>-0.52361232536231039</c:v>
                </c:pt>
                <c:pt idx="18">
                  <c:v>0.11574434379182374</c:v>
                </c:pt>
                <c:pt idx="19">
                  <c:v>9.957686849479952E-2</c:v>
                </c:pt>
                <c:pt idx="20">
                  <c:v>0.68422830958176917</c:v>
                </c:pt>
                <c:pt idx="21">
                  <c:v>-0.15254020777387689</c:v>
                </c:pt>
                <c:pt idx="22">
                  <c:v>-1.2349822554896805</c:v>
                </c:pt>
                <c:pt idx="23">
                  <c:v>-1.760757136811042</c:v>
                </c:pt>
                <c:pt idx="24">
                  <c:v>2.5948620906169673</c:v>
                </c:pt>
                <c:pt idx="25">
                  <c:v>2.8832606559159313</c:v>
                </c:pt>
                <c:pt idx="26">
                  <c:v>-1.4929562194173851</c:v>
                </c:pt>
                <c:pt idx="27">
                  <c:v>-0.73948001613737269</c:v>
                </c:pt>
                <c:pt idx="28">
                  <c:v>2.0115458926706076E-2</c:v>
                </c:pt>
                <c:pt idx="29">
                  <c:v>-0.39039030516597739</c:v>
                </c:pt>
                <c:pt idx="30">
                  <c:v>0.13485281383827097</c:v>
                </c:pt>
                <c:pt idx="31">
                  <c:v>-0.90607353386420453</c:v>
                </c:pt>
                <c:pt idx="32">
                  <c:v>0.83230441555754986</c:v>
                </c:pt>
                <c:pt idx="33">
                  <c:v>-0.56939494979756367</c:v>
                </c:pt>
                <c:pt idx="34">
                  <c:v>-5.7102774678541302E-2</c:v>
                </c:pt>
                <c:pt idx="35">
                  <c:v>-0.12942942402927038</c:v>
                </c:pt>
                <c:pt idx="36">
                  <c:v>-6.1542082628962547E-2</c:v>
                </c:pt>
                <c:pt idx="37">
                  <c:v>-2.0276449691474241</c:v>
                </c:pt>
                <c:pt idx="38">
                  <c:v>-1.1928645204116739</c:v>
                </c:pt>
                <c:pt idx="39">
                  <c:v>-2.2128598747602535</c:v>
                </c:pt>
                <c:pt idx="40">
                  <c:v>-1.9309439276504192</c:v>
                </c:pt>
                <c:pt idx="41">
                  <c:v>-2.472131252324361</c:v>
                </c:pt>
                <c:pt idx="42">
                  <c:v>-1.687732778627149</c:v>
                </c:pt>
                <c:pt idx="43">
                  <c:v>-0.74531622268539932</c:v>
                </c:pt>
                <c:pt idx="44">
                  <c:v>-1.3069807361349106</c:v>
                </c:pt>
                <c:pt idx="45">
                  <c:v>-5.2169659680945113E-2</c:v>
                </c:pt>
                <c:pt idx="46">
                  <c:v>1.1246700746730953</c:v>
                </c:pt>
                <c:pt idx="47">
                  <c:v>0.95031115686463608</c:v>
                </c:pt>
                <c:pt idx="48">
                  <c:v>-0.45034567399593328</c:v>
                </c:pt>
                <c:pt idx="49">
                  <c:v>-0.42507960992095306</c:v>
                </c:pt>
                <c:pt idx="50">
                  <c:v>-1.911102365364914</c:v>
                </c:pt>
                <c:pt idx="51">
                  <c:v>-0.78132543239550767</c:v>
                </c:pt>
                <c:pt idx="52">
                  <c:v>0.4591600701125742</c:v>
                </c:pt>
                <c:pt idx="53">
                  <c:v>0.49023868669046955</c:v>
                </c:pt>
                <c:pt idx="54">
                  <c:v>0.67982461533764305</c:v>
                </c:pt>
                <c:pt idx="55">
                  <c:v>0.46998258442429997</c:v>
                </c:pt>
                <c:pt idx="56">
                  <c:v>-0.23170332626458734</c:v>
                </c:pt>
                <c:pt idx="57">
                  <c:v>-1.2187749692158412</c:v>
                </c:pt>
                <c:pt idx="58">
                  <c:v>-1.6763963940081839</c:v>
                </c:pt>
                <c:pt idx="59">
                  <c:v>-1.3334986134083349</c:v>
                </c:pt>
                <c:pt idx="60">
                  <c:v>-1.0698835517305549</c:v>
                </c:pt>
                <c:pt idx="61">
                  <c:v>-1.0346452651492699</c:v>
                </c:pt>
                <c:pt idx="62">
                  <c:v>-0.77017009267347225</c:v>
                </c:pt>
                <c:pt idx="63">
                  <c:v>-0.8601907756300986</c:v>
                </c:pt>
                <c:pt idx="64">
                  <c:v>-1.5888736509159784</c:v>
                </c:pt>
                <c:pt idx="65">
                  <c:v>-1.2480543449597481</c:v>
                </c:pt>
                <c:pt idx="66">
                  <c:v>-2.1551558816364169</c:v>
                </c:pt>
                <c:pt idx="67">
                  <c:v>-1.8482994150124665</c:v>
                </c:pt>
                <c:pt idx="68">
                  <c:v>-1.9620686947409149</c:v>
                </c:pt>
                <c:pt idx="69">
                  <c:v>-0.9288955828711809</c:v>
                </c:pt>
                <c:pt idx="70">
                  <c:v>-2.0534935007202826</c:v>
                </c:pt>
                <c:pt idx="71">
                  <c:v>-1.9313419600912707</c:v>
                </c:pt>
                <c:pt idx="72">
                  <c:v>-1.4678013422913194</c:v>
                </c:pt>
                <c:pt idx="73">
                  <c:v>-2.118151726030737</c:v>
                </c:pt>
                <c:pt idx="74">
                  <c:v>-0.25446435799163503</c:v>
                </c:pt>
                <c:pt idx="75">
                  <c:v>-1.6079303937647227</c:v>
                </c:pt>
                <c:pt idx="76">
                  <c:v>-0.86737480151548585</c:v>
                </c:pt>
                <c:pt idx="77">
                  <c:v>-2.4975714520547587E-2</c:v>
                </c:pt>
                <c:pt idx="78">
                  <c:v>-0.58900861193247334</c:v>
                </c:pt>
                <c:pt idx="79">
                  <c:v>0.26645527134856462</c:v>
                </c:pt>
                <c:pt idx="80">
                  <c:v>-0.83802337600634713</c:v>
                </c:pt>
                <c:pt idx="81">
                  <c:v>2.1005319686203894</c:v>
                </c:pt>
                <c:pt idx="82">
                  <c:v>0.74280983343120166</c:v>
                </c:pt>
                <c:pt idx="83">
                  <c:v>0.91602482721253597</c:v>
                </c:pt>
                <c:pt idx="84">
                  <c:v>0.83766526206598968</c:v>
                </c:pt>
                <c:pt idx="85">
                  <c:v>0.95641108979818146</c:v>
                </c:pt>
                <c:pt idx="86">
                  <c:v>0.33255685984625583</c:v>
                </c:pt>
                <c:pt idx="87">
                  <c:v>-0.12530208332590664</c:v>
                </c:pt>
                <c:pt idx="88">
                  <c:v>0.99258887078808034</c:v>
                </c:pt>
                <c:pt idx="89">
                  <c:v>-0.10457090270787894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1CA-4FCF-BAF6-F24CD4D1B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961216"/>
        <c:axId val="133963136"/>
      </c:scatterChart>
      <c:valAx>
        <c:axId val="133961216"/>
        <c:scaling>
          <c:orientation val="minMax"/>
          <c:max val="10"/>
          <c:min val="-4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sv-SE" sz="1600" b="0"/>
                  <a:t>Befolkningstillväxt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33963136"/>
        <c:crossesAt val="-4"/>
        <c:crossBetween val="midCat"/>
        <c:majorUnit val="2"/>
      </c:valAx>
      <c:valAx>
        <c:axId val="133963136"/>
        <c:scaling>
          <c:orientation val="minMax"/>
          <c:max val="4"/>
          <c:min val="-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sv-SE" sz="1600" b="0"/>
                  <a:t>Skattad lönepremie</a:t>
                </a:r>
              </a:p>
            </c:rich>
          </c:tx>
          <c:layout>
            <c:manualLayout>
              <c:xMode val="edge"/>
              <c:yMode val="edge"/>
              <c:x val="1.8058650076147889E-2"/>
              <c:y val="0.10418214582086961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133961216"/>
        <c:crossesAt val="-4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25781285832703E-2"/>
          <c:y val="3.786983496176017E-2"/>
          <c:w val="0.92464905022224686"/>
          <c:h val="0.635193398068780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049-41D6-B17B-3641CFA4E4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049-41D6-B17B-3641CFA4E4C8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049-41D6-B17B-3641CFA4E4C8}"/>
              </c:ext>
            </c:extLst>
          </c:dPt>
          <c:dPt>
            <c:idx val="23"/>
            <c:invertIfNegative val="0"/>
            <c:bubble3D val="0"/>
            <c:spPr>
              <a:pattFill prst="pct75">
                <a:fgClr>
                  <a:schemeClr val="accent2"/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5-0049-41D6-B17B-3641CFA4E4C8}"/>
              </c:ext>
            </c:extLst>
          </c:dPt>
          <c:cat>
            <c:strRef>
              <c:f>'Figur 9.4'!$A$2:$A$37</c:f>
              <c:strCache>
                <c:ptCount val="36"/>
                <c:pt idx="1">
                  <c:v>Norge</c:v>
                </c:pt>
                <c:pt idx="2">
                  <c:v>Schweiz</c:v>
                </c:pt>
                <c:pt idx="3">
                  <c:v>Sverige</c:v>
                </c:pt>
                <c:pt idx="4">
                  <c:v>Island</c:v>
                </c:pt>
                <c:pt idx="5">
                  <c:v>Finland</c:v>
                </c:pt>
                <c:pt idx="6">
                  <c:v>Tjeckien</c:v>
                </c:pt>
                <c:pt idx="7">
                  <c:v>Slovenien</c:v>
                </c:pt>
                <c:pt idx="8">
                  <c:v>Nederländerna</c:v>
                </c:pt>
                <c:pt idx="9">
                  <c:v>Polen</c:v>
                </c:pt>
                <c:pt idx="10">
                  <c:v>Kroatien</c:v>
                </c:pt>
                <c:pt idx="11">
                  <c:v>Rumänien</c:v>
                </c:pt>
                <c:pt idx="12">
                  <c:v>Montenegro</c:v>
                </c:pt>
                <c:pt idx="13">
                  <c:v>Tyskland</c:v>
                </c:pt>
                <c:pt idx="14">
                  <c:v>Storbritannien</c:v>
                </c:pt>
                <c:pt idx="15">
                  <c:v>Estland</c:v>
                </c:pt>
                <c:pt idx="16">
                  <c:v>Irland</c:v>
                </c:pt>
                <c:pt idx="17">
                  <c:v>Österrike</c:v>
                </c:pt>
                <c:pt idx="18">
                  <c:v>Malta</c:v>
                </c:pt>
                <c:pt idx="19">
                  <c:v>Makedonien</c:v>
                </c:pt>
                <c:pt idx="20">
                  <c:v>Luxemburg</c:v>
                </c:pt>
                <c:pt idx="21">
                  <c:v>Slovakien</c:v>
                </c:pt>
                <c:pt idx="22">
                  <c:v>Litauen</c:v>
                </c:pt>
                <c:pt idx="23">
                  <c:v>EU28</c:v>
                </c:pt>
                <c:pt idx="24">
                  <c:v>Danmark</c:v>
                </c:pt>
                <c:pt idx="25">
                  <c:v>Grekland</c:v>
                </c:pt>
                <c:pt idx="26">
                  <c:v>Beligen</c:v>
                </c:pt>
                <c:pt idx="27">
                  <c:v>Bulgarien</c:v>
                </c:pt>
                <c:pt idx="28">
                  <c:v>Frankrike</c:v>
                </c:pt>
                <c:pt idx="29">
                  <c:v>Ungern</c:v>
                </c:pt>
                <c:pt idx="30">
                  <c:v>Portugal</c:v>
                </c:pt>
                <c:pt idx="31">
                  <c:v>Italien</c:v>
                </c:pt>
                <c:pt idx="32">
                  <c:v>Lettland</c:v>
                </c:pt>
                <c:pt idx="33">
                  <c:v>Turkiet</c:v>
                </c:pt>
                <c:pt idx="34">
                  <c:v>Spanien</c:v>
                </c:pt>
                <c:pt idx="35">
                  <c:v>Cypern</c:v>
                </c:pt>
              </c:strCache>
            </c:strRef>
          </c:cat>
          <c:val>
            <c:numRef>
              <c:f>'Figur 9.4'!$B$2:$B$38</c:f>
              <c:numCache>
                <c:formatCode>General</c:formatCode>
                <c:ptCount val="37"/>
                <c:pt idx="1">
                  <c:v>3.0074000000000001</c:v>
                </c:pt>
                <c:pt idx="2">
                  <c:v>4.3922999999999996</c:v>
                </c:pt>
                <c:pt idx="3">
                  <c:v>4.5599999999999996</c:v>
                </c:pt>
                <c:pt idx="4">
                  <c:v>5.7971000000000004</c:v>
                </c:pt>
                <c:pt idx="5">
                  <c:v>5.9176000000000002</c:v>
                </c:pt>
                <c:pt idx="6">
                  <c:v>5.9435000000000002</c:v>
                </c:pt>
                <c:pt idx="7">
                  <c:v>6.3018999999999998</c:v>
                </c:pt>
                <c:pt idx="8">
                  <c:v>7.3609999999999998</c:v>
                </c:pt>
                <c:pt idx="9">
                  <c:v>7.8361999999999998</c:v>
                </c:pt>
                <c:pt idx="10">
                  <c:v>7.9946000000000002</c:v>
                </c:pt>
                <c:pt idx="11">
                  <c:v>8.1712000000000007</c:v>
                </c:pt>
                <c:pt idx="12">
                  <c:v>8.2325999999999997</c:v>
                </c:pt>
                <c:pt idx="13">
                  <c:v>8.3111999999999995</c:v>
                </c:pt>
                <c:pt idx="14">
                  <c:v>8.3927999999999994</c:v>
                </c:pt>
                <c:pt idx="15">
                  <c:v>8.6305999999999994</c:v>
                </c:pt>
                <c:pt idx="16">
                  <c:v>8.7393999999999998</c:v>
                </c:pt>
                <c:pt idx="17">
                  <c:v>9.0315999999999992</c:v>
                </c:pt>
                <c:pt idx="18">
                  <c:v>9.3142999999999994</c:v>
                </c:pt>
                <c:pt idx="19">
                  <c:v>9.4006000000000007</c:v>
                </c:pt>
                <c:pt idx="20">
                  <c:v>9.4981000000000009</c:v>
                </c:pt>
                <c:pt idx="21">
                  <c:v>9.5818999999999992</c:v>
                </c:pt>
                <c:pt idx="22">
                  <c:v>9.5832999999999995</c:v>
                </c:pt>
                <c:pt idx="23">
                  <c:v>9.8173999999999992</c:v>
                </c:pt>
                <c:pt idx="24">
                  <c:v>9.9268999999999998</c:v>
                </c:pt>
                <c:pt idx="25">
                  <c:v>10.125999999999999</c:v>
                </c:pt>
                <c:pt idx="26">
                  <c:v>10.726100000000001</c:v>
                </c:pt>
                <c:pt idx="27">
                  <c:v>11.0898</c:v>
                </c:pt>
                <c:pt idx="28">
                  <c:v>11.303699999999999</c:v>
                </c:pt>
                <c:pt idx="29">
                  <c:v>11.4018</c:v>
                </c:pt>
                <c:pt idx="30">
                  <c:v>12.138999999999999</c:v>
                </c:pt>
                <c:pt idx="31">
                  <c:v>13.125</c:v>
                </c:pt>
                <c:pt idx="32">
                  <c:v>13.1737</c:v>
                </c:pt>
                <c:pt idx="33">
                  <c:v>14.5397</c:v>
                </c:pt>
                <c:pt idx="34">
                  <c:v>15.024800000000001</c:v>
                </c:pt>
                <c:pt idx="35">
                  <c:v>15.101900000000001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49-41D6-B17B-3641CFA4E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353408"/>
        <c:axId val="196355200"/>
      </c:barChart>
      <c:catAx>
        <c:axId val="196353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6355200"/>
        <c:crosses val="autoZero"/>
        <c:auto val="1"/>
        <c:lblAlgn val="ctr"/>
        <c:lblOffset val="100"/>
        <c:tickLblSkip val="1"/>
        <c:noMultiLvlLbl val="0"/>
      </c:catAx>
      <c:valAx>
        <c:axId val="1963552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6353408"/>
        <c:crosses val="autoZero"/>
        <c:crossBetween val="midCat"/>
      </c:valAx>
      <c:spPr>
        <a:noFill/>
        <a:ln w="127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96358571774785E-2"/>
          <c:y val="4.7276806851767321E-2"/>
          <c:w val="0.88866187482935599"/>
          <c:h val="0.6450354495089452"/>
        </c:manualLayout>
      </c:layout>
      <c:lineChart>
        <c:grouping val="standard"/>
        <c:varyColors val="0"/>
        <c:ser>
          <c:idx val="0"/>
          <c:order val="0"/>
          <c:tx>
            <c:strRef>
              <c:f>'Figur 10.7'!$F$1</c:f>
              <c:strCache>
                <c:ptCount val="1"/>
                <c:pt idx="0">
                  <c:v>Lågkvalificerade jobb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'Figur 10.7'!$A$2:$A$15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'Figur 10.7'!$F$2:$F$15</c:f>
              <c:numCache>
                <c:formatCode>General</c:formatCode>
                <c:ptCount val="14"/>
                <c:pt idx="1">
                  <c:v>20.541813999999999</c:v>
                </c:pt>
                <c:pt idx="2">
                  <c:v>24.798712099999999</c:v>
                </c:pt>
                <c:pt idx="3">
                  <c:v>28.326952500000001</c:v>
                </c:pt>
                <c:pt idx="4">
                  <c:v>38.427561500000003</c:v>
                </c:pt>
                <c:pt idx="5">
                  <c:v>100</c:v>
                </c:pt>
                <c:pt idx="6">
                  <c:v>68.034416399999998</c:v>
                </c:pt>
                <c:pt idx="7">
                  <c:v>58.574902999999999</c:v>
                </c:pt>
                <c:pt idx="8">
                  <c:v>51.409542600000002</c:v>
                </c:pt>
                <c:pt idx="9">
                  <c:v>43.951880899999999</c:v>
                </c:pt>
                <c:pt idx="10">
                  <c:v>42.333483700000002</c:v>
                </c:pt>
                <c:pt idx="11">
                  <c:v>39.439460599999997</c:v>
                </c:pt>
                <c:pt idx="12">
                  <c:v>37.263727200000005</c:v>
                </c:pt>
                <c:pt idx="13">
                  <c:v>36.166364000000002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9B-4CD0-B699-44BF0A197C41}"/>
            </c:ext>
          </c:extLst>
        </c:ser>
        <c:ser>
          <c:idx val="1"/>
          <c:order val="1"/>
          <c:tx>
            <c:strRef>
              <c:f>'Figur 10.7'!$G$1</c:f>
              <c:strCache>
                <c:ptCount val="1"/>
                <c:pt idx="0">
                  <c:v>Högre kvalificerade jobb</c:v>
                </c:pt>
              </c:strCache>
            </c:strRef>
          </c:tx>
          <c:spPr>
            <a:ln w="31750">
              <a:solidFill>
                <a:schemeClr val="accent2"/>
              </a:solidFill>
              <a:prstDash val="sysDash"/>
            </a:ln>
          </c:spPr>
          <c:marker>
            <c:symbol val="none"/>
          </c:marker>
          <c:cat>
            <c:numRef>
              <c:f>'Figur 10.7'!$A$2:$A$15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'Figur 10.7'!$G$2:$G$15</c:f>
              <c:numCache>
                <c:formatCode>General</c:formatCode>
                <c:ptCount val="14"/>
                <c:pt idx="1">
                  <c:v>36.843344600000002</c:v>
                </c:pt>
                <c:pt idx="2">
                  <c:v>35.2426976</c:v>
                </c:pt>
                <c:pt idx="3">
                  <c:v>33.010584100000003</c:v>
                </c:pt>
                <c:pt idx="4">
                  <c:v>23.3215541</c:v>
                </c:pt>
                <c:pt idx="5">
                  <c:v>0</c:v>
                </c:pt>
                <c:pt idx="6">
                  <c:v>14.979042100000001</c:v>
                </c:pt>
                <c:pt idx="7">
                  <c:v>24.651472299999998</c:v>
                </c:pt>
                <c:pt idx="8">
                  <c:v>32.075470699999997</c:v>
                </c:pt>
                <c:pt idx="9">
                  <c:v>32.5684994</c:v>
                </c:pt>
                <c:pt idx="10">
                  <c:v>35.918641099999995</c:v>
                </c:pt>
                <c:pt idx="11">
                  <c:v>40.134528299999999</c:v>
                </c:pt>
                <c:pt idx="12">
                  <c:v>41.584157900000001</c:v>
                </c:pt>
                <c:pt idx="13">
                  <c:v>43.399637900000002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9B-4CD0-B699-44BF0A197C41}"/>
            </c:ext>
          </c:extLst>
        </c:ser>
        <c:ser>
          <c:idx val="2"/>
          <c:order val="2"/>
          <c:tx>
            <c:strRef>
              <c:f>'Figur 10.7'!$H$1</c:f>
              <c:strCache>
                <c:ptCount val="1"/>
                <c:pt idx="0">
                  <c:v>Ej sysselsatta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'Figur 10.7'!$A$2:$A$15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'Figur 10.7'!$H$2:$H$15</c:f>
              <c:numCache>
                <c:formatCode>General</c:formatCode>
                <c:ptCount val="14"/>
                <c:pt idx="0">
                  <c:v>36.760124599999997</c:v>
                </c:pt>
                <c:pt idx="1">
                  <c:v>34.958773900000004</c:v>
                </c:pt>
                <c:pt idx="2">
                  <c:v>33.563378499999999</c:v>
                </c:pt>
                <c:pt idx="3">
                  <c:v>33.123171299999996</c:v>
                </c:pt>
                <c:pt idx="4">
                  <c:v>33.723497399999999</c:v>
                </c:pt>
                <c:pt idx="5">
                  <c:v>0</c:v>
                </c:pt>
                <c:pt idx="6">
                  <c:v>16.148246799999999</c:v>
                </c:pt>
                <c:pt idx="7">
                  <c:v>15.4680237</c:v>
                </c:pt>
                <c:pt idx="8">
                  <c:v>14.983351499999999</c:v>
                </c:pt>
                <c:pt idx="9">
                  <c:v>21.341055600000001</c:v>
                </c:pt>
                <c:pt idx="10">
                  <c:v>18.953956699999999</c:v>
                </c:pt>
                <c:pt idx="11">
                  <c:v>17.668160799999999</c:v>
                </c:pt>
                <c:pt idx="12">
                  <c:v>18.024303</c:v>
                </c:pt>
                <c:pt idx="13">
                  <c:v>17.631103100000001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9B-4CD0-B699-44BF0A197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488000"/>
        <c:axId val="197502080"/>
      </c:lineChart>
      <c:catAx>
        <c:axId val="19748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97502080"/>
        <c:crosses val="autoZero"/>
        <c:auto val="1"/>
        <c:lblAlgn val="ctr"/>
        <c:lblOffset val="100"/>
        <c:tickLblSkip val="2"/>
        <c:noMultiLvlLbl val="0"/>
      </c:catAx>
      <c:valAx>
        <c:axId val="197502080"/>
        <c:scaling>
          <c:orientation val="minMax"/>
          <c:max val="10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97488000"/>
        <c:crosses val="autoZero"/>
        <c:crossBetween val="between"/>
      </c:valAx>
      <c:spPr>
        <a:ln w="127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9.3859018691289042E-2"/>
          <c:y val="0.86441825436122877"/>
          <c:w val="0.78217568712888852"/>
          <c:h val="0.135581745638771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235745572357106E-2"/>
          <c:y val="4.2138122541157258E-2"/>
          <c:w val="0.89673225868479822"/>
          <c:h val="0.66782249170265262"/>
        </c:manualLayout>
      </c:layout>
      <c:lineChart>
        <c:grouping val="standard"/>
        <c:varyColors val="0"/>
        <c:ser>
          <c:idx val="0"/>
          <c:order val="0"/>
          <c:tx>
            <c:strRef>
              <c:f>'Figur 10.11'!$B$2</c:f>
              <c:strCache>
                <c:ptCount val="1"/>
                <c:pt idx="0">
                  <c:v>Enkla jobb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'Figur 10.11'!$A$3:$A$18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'Figur 10.11'!$B$3:$B$18</c:f>
              <c:numCache>
                <c:formatCode>General</c:formatCode>
                <c:ptCount val="16"/>
                <c:pt idx="0">
                  <c:v>110.31611328125</c:v>
                </c:pt>
                <c:pt idx="1">
                  <c:v>117.8971435546875</c:v>
                </c:pt>
                <c:pt idx="2">
                  <c:v>119.49827880859375</c:v>
                </c:pt>
                <c:pt idx="3">
                  <c:v>121.14040527343749</c:v>
                </c:pt>
                <c:pt idx="4">
                  <c:v>115.14626464843749</c:v>
                </c:pt>
                <c:pt idx="5">
                  <c:v>137.31956787109374</c:v>
                </c:pt>
                <c:pt idx="6">
                  <c:v>158.32347412109374</c:v>
                </c:pt>
                <c:pt idx="7">
                  <c:v>172.32786865234374</c:v>
                </c:pt>
                <c:pt idx="8">
                  <c:v>183.62587890624999</c:v>
                </c:pt>
                <c:pt idx="9">
                  <c:v>178.76365966796874</c:v>
                </c:pt>
                <c:pt idx="10">
                  <c:v>178.10015869140625</c:v>
                </c:pt>
                <c:pt idx="11">
                  <c:v>185.95196533203125</c:v>
                </c:pt>
                <c:pt idx="12">
                  <c:v>190.19715576171876</c:v>
                </c:pt>
                <c:pt idx="13">
                  <c:v>195.27541503906249</c:v>
                </c:pt>
                <c:pt idx="14">
                  <c:v>199.87631835937501</c:v>
                </c:pt>
                <c:pt idx="15">
                  <c:v>204.06790771484376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BD-4597-9A39-DF43DF8954D7}"/>
            </c:ext>
          </c:extLst>
        </c:ser>
        <c:ser>
          <c:idx val="1"/>
          <c:order val="1"/>
          <c:tx>
            <c:strRef>
              <c:f>'Figur 10.11'!$C$2</c:f>
              <c:strCache>
                <c:ptCount val="1"/>
                <c:pt idx="0">
                  <c:v>Arbetslösa</c:v>
                </c:pt>
              </c:strCache>
            </c:strRef>
          </c:tx>
          <c:spPr>
            <a:ln w="317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'Figur 10.11'!$A$3:$A$18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'Figur 10.11'!$C$3:$C$18</c:f>
              <c:numCache>
                <c:formatCode>General</c:formatCode>
                <c:ptCount val="16"/>
                <c:pt idx="0">
                  <c:v>102.20692138671875</c:v>
                </c:pt>
                <c:pt idx="1">
                  <c:v>113.2784912109375</c:v>
                </c:pt>
                <c:pt idx="2">
                  <c:v>115.49493408203125</c:v>
                </c:pt>
                <c:pt idx="3">
                  <c:v>116.2224609375</c:v>
                </c:pt>
                <c:pt idx="4">
                  <c:v>110.22264404296875</c:v>
                </c:pt>
                <c:pt idx="5">
                  <c:v>91.506805419921875</c:v>
                </c:pt>
                <c:pt idx="6">
                  <c:v>74.186016845703122</c:v>
                </c:pt>
                <c:pt idx="7">
                  <c:v>115.0736572265625</c:v>
                </c:pt>
                <c:pt idx="8">
                  <c:v>127.04409179687499</c:v>
                </c:pt>
                <c:pt idx="9">
                  <c:v>122.72471923828125</c:v>
                </c:pt>
                <c:pt idx="10">
                  <c:v>130.16269531250001</c:v>
                </c:pt>
                <c:pt idx="11">
                  <c:v>141.25059814453124</c:v>
                </c:pt>
                <c:pt idx="12">
                  <c:v>144.24653320312501</c:v>
                </c:pt>
                <c:pt idx="13">
                  <c:v>150.61102294921875</c:v>
                </c:pt>
                <c:pt idx="14">
                  <c:v>156.09957275390624</c:v>
                </c:pt>
                <c:pt idx="15">
                  <c:v>162.43336181640626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BD-4597-9A39-DF43DF895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586304"/>
        <c:axId val="198182016"/>
      </c:lineChart>
      <c:catAx>
        <c:axId val="19758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98182016"/>
        <c:crosses val="autoZero"/>
        <c:auto val="1"/>
        <c:lblAlgn val="ctr"/>
        <c:lblOffset val="100"/>
        <c:tickLblSkip val="2"/>
        <c:noMultiLvlLbl val="0"/>
      </c:catAx>
      <c:valAx>
        <c:axId val="198182016"/>
        <c:scaling>
          <c:orientation val="minMax"/>
          <c:max val="24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197586304"/>
        <c:crosses val="autoZero"/>
        <c:crossBetween val="between"/>
        <c:majorUnit val="30"/>
      </c:valAx>
      <c:spPr>
        <a:ln w="12700">
          <a:solidFill>
            <a:schemeClr val="accent4"/>
          </a:solidFill>
        </a:ln>
      </c:spPr>
    </c:plotArea>
    <c:legend>
      <c:legendPos val="b"/>
      <c:layout>
        <c:manualLayout>
          <c:xMode val="edge"/>
          <c:yMode val="edge"/>
          <c:x val="0.25199833648968017"/>
          <c:y val="0.90756009148718886"/>
          <c:w val="0.48178970457040515"/>
          <c:h val="6.466193134545548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681170108161261E-2"/>
          <c:y val="6.5289442986293383E-2"/>
          <c:w val="0.90501501978115073"/>
          <c:h val="0.63232419000417572"/>
        </c:manualLayout>
      </c:layout>
      <c:lineChart>
        <c:grouping val="standard"/>
        <c:varyColors val="0"/>
        <c:ser>
          <c:idx val="0"/>
          <c:order val="0"/>
          <c:tx>
            <c:strRef>
              <c:f>'Figur 3.1'!$B$1</c:f>
              <c:strCache>
                <c:ptCount val="1"/>
                <c:pt idx="0">
                  <c:v>Facklig organisationsgrad</c:v>
                </c:pt>
              </c:strCache>
            </c:strRef>
          </c:tx>
          <c:spPr>
            <a:ln w="22225">
              <a:solidFill>
                <a:sysClr val="windowText" lastClr="000000"/>
              </a:solidFill>
            </a:ln>
          </c:spPr>
          <c:marker>
            <c:symbol val="circle"/>
            <c:size val="4"/>
            <c:spPr>
              <a:solidFill>
                <a:sysClr val="windowText" lastClr="000000"/>
              </a:solidFill>
              <a:ln>
                <a:noFill/>
              </a:ln>
            </c:spPr>
          </c:marker>
          <c:cat>
            <c:numRef>
              <c:f>'Figur 3.1'!$A$2:$A$27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'Figur 3.1'!$B$2:$B$27</c:f>
              <c:numCache>
                <c:formatCode>General</c:formatCode>
                <c:ptCount val="26"/>
                <c:pt idx="0">
                  <c:v>84.9</c:v>
                </c:pt>
                <c:pt idx="6">
                  <c:v>82</c:v>
                </c:pt>
                <c:pt idx="7">
                  <c:v>80.599999999999994</c:v>
                </c:pt>
                <c:pt idx="8">
                  <c:v>79.7</c:v>
                </c:pt>
                <c:pt idx="9">
                  <c:v>79.7</c:v>
                </c:pt>
                <c:pt idx="10">
                  <c:v>79.8</c:v>
                </c:pt>
                <c:pt idx="11">
                  <c:v>78.599999999999994</c:v>
                </c:pt>
                <c:pt idx="12">
                  <c:v>77.8</c:v>
                </c:pt>
                <c:pt idx="13">
                  <c:v>76.900000000000006</c:v>
                </c:pt>
                <c:pt idx="14">
                  <c:v>73.400000000000006</c:v>
                </c:pt>
                <c:pt idx="15">
                  <c:v>71.2</c:v>
                </c:pt>
                <c:pt idx="16">
                  <c:v>71.2</c:v>
                </c:pt>
                <c:pt idx="17">
                  <c:v>71.2</c:v>
                </c:pt>
                <c:pt idx="18">
                  <c:v>70.400000000000006</c:v>
                </c:pt>
                <c:pt idx="19">
                  <c:v>70.47</c:v>
                </c:pt>
                <c:pt idx="20">
                  <c:v>70.2</c:v>
                </c:pt>
                <c:pt idx="21">
                  <c:v>69.900000000000006</c:v>
                </c:pt>
                <c:pt idx="22">
                  <c:v>69.489999999999995</c:v>
                </c:pt>
                <c:pt idx="23">
                  <c:v>69.2</c:v>
                </c:pt>
                <c:pt idx="24">
                  <c:v>69</c:v>
                </c:pt>
                <c:pt idx="25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8D-4521-9642-1BF5779BEF7E}"/>
            </c:ext>
          </c:extLst>
        </c:ser>
        <c:ser>
          <c:idx val="1"/>
          <c:order val="1"/>
          <c:tx>
            <c:strRef>
              <c:f>'Figur 3.1'!$C$1</c:f>
              <c:strCache>
                <c:ptCount val="1"/>
                <c:pt idx="0">
                  <c:v>Arbetsgivarnas organisationsgrad</c:v>
                </c:pt>
              </c:strCache>
            </c:strRef>
          </c:tx>
          <c:spPr>
            <a:ln w="22225" cap="rnd">
              <a:solidFill>
                <a:sysClr val="windowText" lastClr="000000">
                  <a:lumMod val="50000"/>
                  <a:lumOff val="50000"/>
                </a:sysClr>
              </a:solidFill>
              <a:prstDash val="sysDash"/>
              <a:round/>
            </a:ln>
            <a:effectLst/>
          </c:spPr>
          <c:marker>
            <c:symbol val="circle"/>
            <c:size val="4"/>
            <c:spPr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</c:spPr>
          </c:marker>
          <c:cat>
            <c:numRef>
              <c:f>'Figur 3.1'!$A$2:$A$27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'Figur 3.1'!$C$2:$C$27</c:f>
              <c:numCache>
                <c:formatCode>General</c:formatCode>
                <c:ptCount val="26"/>
                <c:pt idx="2">
                  <c:v>86</c:v>
                </c:pt>
                <c:pt idx="7">
                  <c:v>83</c:v>
                </c:pt>
                <c:pt idx="12">
                  <c:v>86</c:v>
                </c:pt>
                <c:pt idx="13">
                  <c:v>85</c:v>
                </c:pt>
                <c:pt idx="14">
                  <c:v>84</c:v>
                </c:pt>
                <c:pt idx="15">
                  <c:v>87</c:v>
                </c:pt>
                <c:pt idx="16">
                  <c:v>88</c:v>
                </c:pt>
                <c:pt idx="17">
                  <c:v>87</c:v>
                </c:pt>
                <c:pt idx="18">
                  <c:v>86</c:v>
                </c:pt>
                <c:pt idx="19">
                  <c:v>87</c:v>
                </c:pt>
                <c:pt idx="20">
                  <c:v>87</c:v>
                </c:pt>
                <c:pt idx="21">
                  <c:v>88</c:v>
                </c:pt>
                <c:pt idx="22">
                  <c:v>88</c:v>
                </c:pt>
                <c:pt idx="23">
                  <c:v>88</c:v>
                </c:pt>
                <c:pt idx="24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8D-4521-9642-1BF5779BEF7E}"/>
            </c:ext>
          </c:extLst>
        </c:ser>
        <c:ser>
          <c:idx val="2"/>
          <c:order val="2"/>
          <c:tx>
            <c:strRef>
              <c:f>'Figur 3.1'!$D$1</c:f>
              <c:strCache>
                <c:ptCount val="1"/>
                <c:pt idx="0">
                  <c:v>Täckningsgrad för kollektivavtal</c:v>
                </c:pt>
              </c:strCache>
            </c:strRef>
          </c:tx>
          <c:spPr>
            <a:ln w="22225">
              <a:solidFill>
                <a:sysClr val="window" lastClr="FFFFFF">
                  <a:lumMod val="75000"/>
                </a:sysClr>
              </a:solidFill>
            </a:ln>
          </c:spPr>
          <c:marker>
            <c:symbol val="circle"/>
            <c:size val="4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</c:spPr>
          </c:marker>
          <c:cat>
            <c:numRef>
              <c:f>'Figur 3.1'!$A$2:$A$27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'Figur 3.1'!$D$2:$D$27</c:f>
              <c:numCache>
                <c:formatCode>General</c:formatCode>
                <c:ptCount val="26"/>
                <c:pt idx="2">
                  <c:v>94</c:v>
                </c:pt>
                <c:pt idx="12">
                  <c:v>93</c:v>
                </c:pt>
                <c:pt idx="14">
                  <c:v>88</c:v>
                </c:pt>
                <c:pt idx="15">
                  <c:v>90</c:v>
                </c:pt>
                <c:pt idx="16">
                  <c:v>90</c:v>
                </c:pt>
                <c:pt idx="17">
                  <c:v>89</c:v>
                </c:pt>
                <c:pt idx="18">
                  <c:v>89</c:v>
                </c:pt>
                <c:pt idx="19">
                  <c:v>90</c:v>
                </c:pt>
                <c:pt idx="20">
                  <c:v>89</c:v>
                </c:pt>
                <c:pt idx="21">
                  <c:v>90</c:v>
                </c:pt>
                <c:pt idx="22">
                  <c:v>90</c:v>
                </c:pt>
                <c:pt idx="23">
                  <c:v>90</c:v>
                </c:pt>
                <c:pt idx="24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8D-4521-9642-1BF5779BE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18720"/>
        <c:axId val="143120640"/>
      </c:lineChart>
      <c:catAx>
        <c:axId val="14311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431206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43120640"/>
        <c:scaling>
          <c:orientation val="minMax"/>
          <c:max val="100"/>
          <c:min val="3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311872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9.5842998930678089E-2"/>
          <c:y val="0.83731290653885659"/>
          <c:w val="0.85632876563423532"/>
          <c:h val="0.13185013793717185"/>
        </c:manualLayout>
      </c:layout>
      <c:overlay val="0"/>
    </c:legend>
    <c:plotVisOnly val="1"/>
    <c:dispBlanksAs val="span"/>
    <c:showDLblsOverMax val="0"/>
  </c:chart>
  <c:spPr>
    <a:ln>
      <a:noFill/>
    </a:ln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681170108161261E-2"/>
          <c:y val="6.5289442986293383E-2"/>
          <c:w val="0.91508426897580797"/>
          <c:h val="0.713340402469484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 5.5'!$B$1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cat>
            <c:strRef>
              <c:f>'Figur 5.5'!$A$2:$A$6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'Figur 5.5'!$B$2:$B$6</c:f>
              <c:numCache>
                <c:formatCode>0.0</c:formatCode>
                <c:ptCount val="5"/>
                <c:pt idx="0">
                  <c:v>58.5</c:v>
                </c:pt>
                <c:pt idx="1">
                  <c:v>59.2</c:v>
                </c:pt>
                <c:pt idx="2">
                  <c:v>66</c:v>
                </c:pt>
                <c:pt idx="3">
                  <c:v>73.099999999999994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4-42F4-998C-D534AC48D10B}"/>
            </c:ext>
          </c:extLst>
        </c:ser>
        <c:ser>
          <c:idx val="1"/>
          <c:order val="1"/>
          <c:tx>
            <c:strRef>
              <c:f>'Figur 5.5'!$C$1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</c:spPr>
          <c:invertIfNegative val="0"/>
          <c:cat>
            <c:strRef>
              <c:f>'Figur 5.5'!$A$2:$A$6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'Figur 5.5'!$C$2:$C$6</c:f>
              <c:numCache>
                <c:formatCode>0.0</c:formatCode>
                <c:ptCount val="5"/>
                <c:pt idx="0">
                  <c:v>13.8</c:v>
                </c:pt>
                <c:pt idx="1">
                  <c:v>17.8</c:v>
                </c:pt>
                <c:pt idx="2">
                  <c:v>14.3</c:v>
                </c:pt>
                <c:pt idx="3">
                  <c:v>13.6</c:v>
                </c:pt>
                <c:pt idx="4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B4-42F4-998C-D534AC48D10B}"/>
            </c:ext>
          </c:extLst>
        </c:ser>
        <c:ser>
          <c:idx val="2"/>
          <c:order val="2"/>
          <c:tx>
            <c:strRef>
              <c:f>'Figur 5.5'!$D$1</c:f>
              <c:strCache>
                <c:ptCount val="1"/>
                <c:pt idx="0">
                  <c:v>Vet ej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</c:spPr>
          <c:invertIfNegative val="0"/>
          <c:cat>
            <c:strRef>
              <c:f>'Figur 5.5'!$A$2:$A$6</c:f>
              <c:strCache>
                <c:ptCount val="5"/>
                <c:pt idx="0">
                  <c:v>1-4</c:v>
                </c:pt>
                <c:pt idx="1">
                  <c:v>5-9</c:v>
                </c:pt>
                <c:pt idx="2">
                  <c:v>10-49</c:v>
                </c:pt>
                <c:pt idx="3">
                  <c:v>50-249</c:v>
                </c:pt>
                <c:pt idx="4">
                  <c:v>250-</c:v>
                </c:pt>
              </c:strCache>
            </c:strRef>
          </c:cat>
          <c:val>
            <c:numRef>
              <c:f>'Figur 5.5'!$D$2:$D$6</c:f>
              <c:numCache>
                <c:formatCode>0.0</c:formatCode>
                <c:ptCount val="5"/>
                <c:pt idx="0">
                  <c:v>27.7</c:v>
                </c:pt>
                <c:pt idx="1">
                  <c:v>23</c:v>
                </c:pt>
                <c:pt idx="2">
                  <c:v>19.600000000000001</c:v>
                </c:pt>
                <c:pt idx="3">
                  <c:v>13.3</c:v>
                </c:pt>
                <c:pt idx="4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4-42F4-998C-D534AC48D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727168"/>
        <c:axId val="132728704"/>
      </c:barChart>
      <c:catAx>
        <c:axId val="13272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32728704"/>
        <c:crosses val="autoZero"/>
        <c:auto val="1"/>
        <c:lblAlgn val="ctr"/>
        <c:lblOffset val="100"/>
        <c:noMultiLvlLbl val="0"/>
      </c:catAx>
      <c:valAx>
        <c:axId val="132728704"/>
        <c:scaling>
          <c:orientation val="minMax"/>
          <c:max val="10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2727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802994758398563"/>
          <c:y val="0.89344369234547438"/>
          <c:w val="0.26785338226526995"/>
          <c:h val="7.731654157265430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875422325131628E-2"/>
          <c:y val="4.3137254901960784E-2"/>
          <c:w val="0.89229409709898599"/>
          <c:h val="0.67803470210561745"/>
        </c:manualLayout>
      </c:layout>
      <c:lineChart>
        <c:grouping val="standard"/>
        <c:varyColors val="0"/>
        <c:ser>
          <c:idx val="3"/>
          <c:order val="2"/>
          <c:tx>
            <c:strRef>
              <c:f>'Figur 12.2'!$H$1</c:f>
              <c:strCache>
                <c:ptCount val="1"/>
                <c:pt idx="0">
                  <c:v>Befolkning 20-64 år som andel av total befolkning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'Figur 12.2'!$A$15:$A$41</c:f>
              <c:strCach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strCache>
            </c:strRef>
          </c:cat>
          <c:val>
            <c:numRef>
              <c:f>'Figur 12.2'!$H$15:$H$41</c:f>
              <c:numCache>
                <c:formatCode>General</c:formatCode>
                <c:ptCount val="27"/>
                <c:pt idx="0">
                  <c:v>57.761750025071159</c:v>
                </c:pt>
                <c:pt idx="1">
                  <c:v>57.862426771256828</c:v>
                </c:pt>
                <c:pt idx="2">
                  <c:v>57.958181819827701</c:v>
                </c:pt>
                <c:pt idx="3">
                  <c:v>58.073442034421618</c:v>
                </c:pt>
                <c:pt idx="4">
                  <c:v>58.187072802023145</c:v>
                </c:pt>
                <c:pt idx="5">
                  <c:v>58.323934909979556</c:v>
                </c:pt>
                <c:pt idx="6">
                  <c:v>58.506136596976596</c:v>
                </c:pt>
                <c:pt idx="7">
                  <c:v>58.681178170106875</c:v>
                </c:pt>
                <c:pt idx="8">
                  <c:v>58.790579729015001</c:v>
                </c:pt>
                <c:pt idx="9">
                  <c:v>58.863290349799144</c:v>
                </c:pt>
                <c:pt idx="10">
                  <c:v>58.849378375096229</c:v>
                </c:pt>
                <c:pt idx="11">
                  <c:v>58.800893358096062</c:v>
                </c:pt>
                <c:pt idx="12">
                  <c:v>58.834713860415278</c:v>
                </c:pt>
                <c:pt idx="13">
                  <c:v>58.842969094364392</c:v>
                </c:pt>
                <c:pt idx="14">
                  <c:v>58.758530912856003</c:v>
                </c:pt>
                <c:pt idx="15">
                  <c:v>58.634966904330618</c:v>
                </c:pt>
                <c:pt idx="16">
                  <c:v>58.474638147407219</c:v>
                </c:pt>
                <c:pt idx="17">
                  <c:v>58.358230038117711</c:v>
                </c:pt>
                <c:pt idx="18">
                  <c:v>58.226567842701385</c:v>
                </c:pt>
                <c:pt idx="19">
                  <c:v>58.091106712894337</c:v>
                </c:pt>
                <c:pt idx="20">
                  <c:v>57.884994542172905</c:v>
                </c:pt>
                <c:pt idx="21">
                  <c:v>57.710035183903742</c:v>
                </c:pt>
                <c:pt idx="22">
                  <c:v>57.498378086242262</c:v>
                </c:pt>
                <c:pt idx="23">
                  <c:v>57.30467557625181</c:v>
                </c:pt>
                <c:pt idx="24">
                  <c:v>57.059712603710466</c:v>
                </c:pt>
                <c:pt idx="25">
                  <c:v>56.856064143833663</c:v>
                </c:pt>
                <c:pt idx="26">
                  <c:v>56.701802260971277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48-4532-8B6D-22F532636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68736"/>
        <c:axId val="134470272"/>
      </c:lineChart>
      <c:lineChart>
        <c:grouping val="standard"/>
        <c:varyColors val="0"/>
        <c:ser>
          <c:idx val="2"/>
          <c:order val="0"/>
          <c:tx>
            <c:strRef>
              <c:f>'Figur 12.2'!$G$1</c:f>
              <c:strCache>
                <c:ptCount val="1"/>
                <c:pt idx="0">
                  <c:v>Handelsbalans som andel av BNP</c:v>
                </c:pt>
              </c:strCache>
            </c:strRef>
          </c:tx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148-4532-8B6D-22F532636FE0}"/>
              </c:ext>
            </c:extLst>
          </c:dPt>
          <c:cat>
            <c:strRef>
              <c:f>'Figur 12.2'!$A$15:$A$41</c:f>
              <c:strCach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strCache>
            </c:strRef>
          </c:cat>
          <c:val>
            <c:numRef>
              <c:f>'Figur 12.2'!$G$15:$G$41</c:f>
              <c:numCache>
                <c:formatCode>General</c:formatCode>
                <c:ptCount val="27"/>
                <c:pt idx="0">
                  <c:v>3.3</c:v>
                </c:pt>
                <c:pt idx="1">
                  <c:v>4.0999999999999996</c:v>
                </c:pt>
                <c:pt idx="2">
                  <c:v>6.4</c:v>
                </c:pt>
                <c:pt idx="3">
                  <c:v>6.1999999999999993</c:v>
                </c:pt>
                <c:pt idx="4">
                  <c:v>7</c:v>
                </c:pt>
                <c:pt idx="5">
                  <c:v>6.3</c:v>
                </c:pt>
                <c:pt idx="6">
                  <c:v>6.1</c:v>
                </c:pt>
                <c:pt idx="7">
                  <c:v>5.9</c:v>
                </c:pt>
                <c:pt idx="8">
                  <c:v>6.1999999999999993</c:v>
                </c:pt>
                <c:pt idx="9">
                  <c:v>6.3</c:v>
                </c:pt>
                <c:pt idx="10">
                  <c:v>6.3</c:v>
                </c:pt>
                <c:pt idx="11">
                  <c:v>7.6000000000000005</c:v>
                </c:pt>
                <c:pt idx="12">
                  <c:v>7.1</c:v>
                </c:pt>
                <c:pt idx="13">
                  <c:v>7.6</c:v>
                </c:pt>
                <c:pt idx="14">
                  <c:v>7</c:v>
                </c:pt>
                <c:pt idx="15">
                  <c:v>6.3</c:v>
                </c:pt>
                <c:pt idx="16">
                  <c:v>5.8000000000000007</c:v>
                </c:pt>
                <c:pt idx="17">
                  <c:v>5.5</c:v>
                </c:pt>
                <c:pt idx="18">
                  <c:v>4.7</c:v>
                </c:pt>
                <c:pt idx="19">
                  <c:v>4.9000000000000004</c:v>
                </c:pt>
                <c:pt idx="20">
                  <c:v>4.5</c:v>
                </c:pt>
                <c:pt idx="21">
                  <c:v>4.3</c:v>
                </c:pt>
                <c:pt idx="22">
                  <c:v>4.8</c:v>
                </c:pt>
                <c:pt idx="23">
                  <c:v>4.4000000000000004</c:v>
                </c:pt>
                <c:pt idx="24">
                  <c:v>3.7</c:v>
                </c:pt>
                <c:pt idx="25">
                  <c:v>3.2</c:v>
                </c:pt>
                <c:pt idx="26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48-4532-8B6D-22F532636FE0}"/>
            </c:ext>
          </c:extLst>
        </c:ser>
        <c:ser>
          <c:idx val="0"/>
          <c:order val="1"/>
          <c:tx>
            <c:strRef>
              <c:f>'Figur 12.2'!$F$1</c:f>
              <c:strCache>
                <c:ptCount val="1"/>
                <c:pt idx="0">
                  <c:v>Bytesbalans som andel av BNP</c:v>
                </c:pt>
              </c:strCache>
            </c:strRef>
          </c:tx>
          <c:spPr>
            <a:ln>
              <a:solidFill>
                <a:schemeClr val="accent2"/>
              </a:solidFill>
              <a:prstDash val="dash"/>
            </a:ln>
          </c:spPr>
          <c:marker>
            <c:symbol val="none"/>
          </c:marker>
          <c:cat>
            <c:strRef>
              <c:f>'Figur 12.2'!$A$15:$A$41</c:f>
              <c:strCach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strCache>
            </c:strRef>
          </c:cat>
          <c:val>
            <c:numRef>
              <c:f>'Figur 12.2'!$F$15:$F$41</c:f>
              <c:numCache>
                <c:formatCode>General</c:formatCode>
                <c:ptCount val="27"/>
                <c:pt idx="0">
                  <c:v>-0.7</c:v>
                </c:pt>
                <c:pt idx="1">
                  <c:v>1.5</c:v>
                </c:pt>
                <c:pt idx="2">
                  <c:v>3.5</c:v>
                </c:pt>
                <c:pt idx="3">
                  <c:v>3.6</c:v>
                </c:pt>
                <c:pt idx="4">
                  <c:v>4.2</c:v>
                </c:pt>
                <c:pt idx="5">
                  <c:v>4.4000000000000004</c:v>
                </c:pt>
                <c:pt idx="6">
                  <c:v>4.7</c:v>
                </c:pt>
                <c:pt idx="7">
                  <c:v>4.7</c:v>
                </c:pt>
                <c:pt idx="8">
                  <c:v>5.0999999999999996</c:v>
                </c:pt>
                <c:pt idx="9">
                  <c:v>5.5</c:v>
                </c:pt>
                <c:pt idx="10">
                  <c:v>6.7</c:v>
                </c:pt>
                <c:pt idx="11">
                  <c:v>6.7</c:v>
                </c:pt>
                <c:pt idx="12">
                  <c:v>7</c:v>
                </c:pt>
                <c:pt idx="13">
                  <c:v>8.6</c:v>
                </c:pt>
                <c:pt idx="14">
                  <c:v>8.5</c:v>
                </c:pt>
                <c:pt idx="15">
                  <c:v>8</c:v>
                </c:pt>
                <c:pt idx="16">
                  <c:v>6.5</c:v>
                </c:pt>
                <c:pt idx="17">
                  <c:v>6.5</c:v>
                </c:pt>
                <c:pt idx="18">
                  <c:v>5.0999999999999996</c:v>
                </c:pt>
                <c:pt idx="19">
                  <c:v>5.5</c:v>
                </c:pt>
                <c:pt idx="20">
                  <c:v>5.0999999999999996</c:v>
                </c:pt>
                <c:pt idx="21">
                  <c:v>4.7</c:v>
                </c:pt>
                <c:pt idx="22">
                  <c:v>4.3</c:v>
                </c:pt>
                <c:pt idx="23">
                  <c:v>3.8</c:v>
                </c:pt>
                <c:pt idx="24">
                  <c:v>3.7</c:v>
                </c:pt>
                <c:pt idx="25">
                  <c:v>3.2</c:v>
                </c:pt>
                <c:pt idx="2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148-4532-8B6D-22F532636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154112"/>
        <c:axId val="134152576"/>
      </c:lineChart>
      <c:catAx>
        <c:axId val="13446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4470272"/>
        <c:crossesAt val="55.5"/>
        <c:auto val="1"/>
        <c:lblAlgn val="ctr"/>
        <c:lblOffset val="100"/>
        <c:tickLblSkip val="2"/>
        <c:noMultiLvlLbl val="0"/>
      </c:catAx>
      <c:valAx>
        <c:axId val="134470272"/>
        <c:scaling>
          <c:orientation val="minMax"/>
          <c:max val="59"/>
          <c:min val="56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34468736"/>
        <c:crosses val="autoZero"/>
        <c:crossBetween val="between"/>
        <c:majorUnit val="0.5"/>
        <c:minorUnit val="0.5"/>
      </c:valAx>
      <c:valAx>
        <c:axId val="13415257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134154112"/>
        <c:crosses val="max"/>
        <c:crossBetween val="between"/>
      </c:valAx>
      <c:catAx>
        <c:axId val="134154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1525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3155438903470402E-3"/>
          <c:y val="0.84239872778741909"/>
          <c:w val="0.98443329768964061"/>
          <c:h val="0.152971795328621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54412729658794"/>
          <c:y val="6.0185185185185182E-2"/>
          <c:w val="0.6273517060367455"/>
          <c:h val="0.84809419655876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cat>
            <c:strRef>
              <c:f>'Figur 12.3'!$A$1:$A$14</c:f>
              <c:strCache>
                <c:ptCount val="14"/>
                <c:pt idx="0">
                  <c:v>Naturbruk</c:v>
                </c:pt>
                <c:pt idx="1">
                  <c:v>Administration, ekonomi och juridik</c:v>
                </c:pt>
                <c:pt idx="2">
                  <c:v>Service- och säkerhetsarbete</c:v>
                </c:pt>
                <c:pt idx="3">
                  <c:v>Tillverkningsarbete</c:v>
                </c:pt>
                <c:pt idx="4">
                  <c:v>Tekniskt och naturvetenskapligt arbete</c:v>
                </c:pt>
                <c:pt idx="5">
                  <c:v>Hotell, restaurang och storhushåll</c:v>
                </c:pt>
                <c:pt idx="6">
                  <c:v>Transport</c:v>
                </c:pt>
                <c:pt idx="7">
                  <c:v>Installation, drift och underhåll</c:v>
                </c:pt>
                <c:pt idx="8">
                  <c:v>Försäljning, inköp och marknadsföring</c:v>
                </c:pt>
                <c:pt idx="9">
                  <c:v>Bygg och anläggning</c:v>
                </c:pt>
                <c:pt idx="10">
                  <c:v>Data/IT</c:v>
                </c:pt>
                <c:pt idx="11">
                  <c:v>Socialt arbete</c:v>
                </c:pt>
                <c:pt idx="12">
                  <c:v>Pedagogiskt arbete</c:v>
                </c:pt>
                <c:pt idx="13">
                  <c:v>Hälso- och sjukvård</c:v>
                </c:pt>
              </c:strCache>
            </c:strRef>
          </c:cat>
          <c:val>
            <c:numRef>
              <c:f>'Figur 12.3'!$B$1:$B$14</c:f>
              <c:numCache>
                <c:formatCode>General</c:formatCode>
                <c:ptCount val="14"/>
                <c:pt idx="0">
                  <c:v>200</c:v>
                </c:pt>
                <c:pt idx="1">
                  <c:v>400</c:v>
                </c:pt>
                <c:pt idx="2">
                  <c:v>500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  <c:pt idx="6">
                  <c:v>4000</c:v>
                </c:pt>
                <c:pt idx="7">
                  <c:v>4000</c:v>
                </c:pt>
                <c:pt idx="8">
                  <c:v>4000</c:v>
                </c:pt>
                <c:pt idx="9">
                  <c:v>6000</c:v>
                </c:pt>
                <c:pt idx="10">
                  <c:v>9000</c:v>
                </c:pt>
                <c:pt idx="11">
                  <c:v>10000</c:v>
                </c:pt>
                <c:pt idx="12">
                  <c:v>23000</c:v>
                </c:pt>
                <c:pt idx="13">
                  <c:v>34000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5D-4BCD-88CD-22EA20E58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12992"/>
        <c:axId val="133814528"/>
      </c:barChart>
      <c:catAx>
        <c:axId val="133812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33814528"/>
        <c:crosses val="autoZero"/>
        <c:auto val="1"/>
        <c:lblAlgn val="ctr"/>
        <c:lblOffset val="100"/>
        <c:noMultiLvlLbl val="0"/>
      </c:catAx>
      <c:valAx>
        <c:axId val="133814528"/>
        <c:scaling>
          <c:orientation val="minMax"/>
          <c:max val="35000"/>
        </c:scaling>
        <c:delete val="0"/>
        <c:axPos val="b"/>
        <c:maj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3812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[11]Blad1!$B$149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[11]Blad1!$D$149:$T$149</c:f>
              <c:numCache>
                <c:formatCode>General</c:formatCode>
                <c:ptCount val="1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7.1428571428571397</c:v>
                </c:pt>
                <c:pt idx="8">
                  <c:v>6.6666666666666696</c:v>
                </c:pt>
                <c:pt idx="9">
                  <c:v>6</c:v>
                </c:pt>
                <c:pt idx="10">
                  <c:v>8</c:v>
                </c:pt>
                <c:pt idx="11">
                  <c:v>5</c:v>
                </c:pt>
                <c:pt idx="12">
                  <c:v>8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72-431C-8CEE-67DAACA510B8}"/>
            </c:ext>
          </c:extLst>
        </c:ser>
        <c:ser>
          <c:idx val="1"/>
          <c:order val="1"/>
          <c:tx>
            <c:strRef>
              <c:f>[11]Blad1!$B$150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[11]Blad1!$D$150:$T$150</c:f>
              <c:numCache>
                <c:formatCode>General</c:formatCode>
                <c:ptCount val="17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24</c:v>
                </c:pt>
                <c:pt idx="4">
                  <c:v>23</c:v>
                </c:pt>
                <c:pt idx="5">
                  <c:v>23</c:v>
                </c:pt>
                <c:pt idx="6">
                  <c:v>18</c:v>
                </c:pt>
                <c:pt idx="7">
                  <c:v>17.8571428571429</c:v>
                </c:pt>
                <c:pt idx="8">
                  <c:v>18.3333333333333</c:v>
                </c:pt>
                <c:pt idx="9">
                  <c:v>10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23</c:v>
                </c:pt>
                <c:pt idx="16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72-431C-8CEE-67DAACA510B8}"/>
            </c:ext>
          </c:extLst>
        </c:ser>
        <c:ser>
          <c:idx val="2"/>
          <c:order val="2"/>
          <c:tx>
            <c:strRef>
              <c:f>[11]Blad1!$B$151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[11]Blad1!$D$151:$T$151</c:f>
              <c:numCache>
                <c:formatCode>General</c:formatCode>
                <c:ptCount val="17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69</c:v>
                </c:pt>
                <c:pt idx="4">
                  <c:v>67</c:v>
                </c:pt>
                <c:pt idx="5">
                  <c:v>67</c:v>
                </c:pt>
                <c:pt idx="6">
                  <c:v>75</c:v>
                </c:pt>
                <c:pt idx="7">
                  <c:v>75</c:v>
                </c:pt>
                <c:pt idx="8">
                  <c:v>75</c:v>
                </c:pt>
                <c:pt idx="9">
                  <c:v>84</c:v>
                </c:pt>
                <c:pt idx="10">
                  <c:v>76</c:v>
                </c:pt>
                <c:pt idx="11">
                  <c:v>78</c:v>
                </c:pt>
                <c:pt idx="12">
                  <c:v>72</c:v>
                </c:pt>
                <c:pt idx="13">
                  <c:v>72</c:v>
                </c:pt>
                <c:pt idx="14">
                  <c:v>72</c:v>
                </c:pt>
                <c:pt idx="15">
                  <c:v>68</c:v>
                </c:pt>
                <c:pt idx="16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72-431C-8CEE-67DAACA51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052416"/>
        <c:axId val="255062400"/>
      </c:lineChart>
      <c:catAx>
        <c:axId val="2550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062400"/>
        <c:crosses val="autoZero"/>
        <c:auto val="1"/>
        <c:lblAlgn val="ctr"/>
        <c:lblOffset val="100"/>
        <c:tickLblSkip val="2"/>
        <c:noMultiLvlLbl val="0"/>
      </c:catAx>
      <c:valAx>
        <c:axId val="255062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0524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[11]Blad1!$B$155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[11]Blad1!$D$155:$T$155</c:f>
              <c:numCache>
                <c:formatCode>General</c:formatCode>
                <c:ptCount val="17"/>
                <c:pt idx="1">
                  <c:v>32</c:v>
                </c:pt>
                <c:pt idx="2">
                  <c:v>32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38</c:v>
                </c:pt>
                <c:pt idx="7">
                  <c:v>37.5</c:v>
                </c:pt>
                <c:pt idx="8">
                  <c:v>42.857142857142897</c:v>
                </c:pt>
                <c:pt idx="9">
                  <c:v>38</c:v>
                </c:pt>
                <c:pt idx="10">
                  <c:v>38</c:v>
                </c:pt>
                <c:pt idx="11">
                  <c:v>44</c:v>
                </c:pt>
                <c:pt idx="12">
                  <c:v>46</c:v>
                </c:pt>
                <c:pt idx="13">
                  <c:v>46</c:v>
                </c:pt>
                <c:pt idx="14">
                  <c:v>46</c:v>
                </c:pt>
                <c:pt idx="15">
                  <c:v>46</c:v>
                </c:pt>
                <c:pt idx="16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A8-4D3C-964B-63700975BA9E}"/>
            </c:ext>
          </c:extLst>
        </c:ser>
        <c:ser>
          <c:idx val="1"/>
          <c:order val="1"/>
          <c:tx>
            <c:strRef>
              <c:f>[11]Blad1!$B$156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[11]Blad1!$D$156:$T$156</c:f>
              <c:numCache>
                <c:formatCode>General</c:formatCode>
                <c:ptCount val="17"/>
                <c:pt idx="1">
                  <c:v>68</c:v>
                </c:pt>
                <c:pt idx="2">
                  <c:v>68</c:v>
                </c:pt>
                <c:pt idx="3">
                  <c:v>62</c:v>
                </c:pt>
                <c:pt idx="4">
                  <c:v>62</c:v>
                </c:pt>
                <c:pt idx="5">
                  <c:v>62</c:v>
                </c:pt>
                <c:pt idx="6">
                  <c:v>62</c:v>
                </c:pt>
                <c:pt idx="7">
                  <c:v>62.5</c:v>
                </c:pt>
                <c:pt idx="8">
                  <c:v>57.142857142857103</c:v>
                </c:pt>
                <c:pt idx="9">
                  <c:v>62</c:v>
                </c:pt>
                <c:pt idx="10">
                  <c:v>62</c:v>
                </c:pt>
                <c:pt idx="11">
                  <c:v>56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A8-4D3C-964B-63700975B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222912"/>
        <c:axId val="255224448"/>
      </c:lineChart>
      <c:catAx>
        <c:axId val="2552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224448"/>
        <c:crosses val="autoZero"/>
        <c:auto val="1"/>
        <c:lblAlgn val="ctr"/>
        <c:lblOffset val="100"/>
        <c:tickLblSkip val="2"/>
        <c:noMultiLvlLbl val="0"/>
      </c:catAx>
      <c:valAx>
        <c:axId val="25522444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222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2649483775811203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[11]Blad1!$B$161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[11]Blad1!$D$161:$T$161</c:f>
              <c:numCache>
                <c:formatCode>General</c:formatCode>
                <c:ptCount val="17"/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5.4054054054054097</c:v>
                </c:pt>
                <c:pt idx="8">
                  <c:v>6.0606060606060597</c:v>
                </c:pt>
                <c:pt idx="9">
                  <c:v>5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34</c:v>
                </c:pt>
                <c:pt idx="14">
                  <c:v>49</c:v>
                </c:pt>
                <c:pt idx="15">
                  <c:v>49</c:v>
                </c:pt>
                <c:pt idx="1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4-492A-85DD-94A9B7E51983}"/>
            </c:ext>
          </c:extLst>
        </c:ser>
        <c:ser>
          <c:idx val="1"/>
          <c:order val="1"/>
          <c:tx>
            <c:strRef>
              <c:f>[11]Blad1!$B$162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[11]Blad1!$D$162:$T$162</c:f>
              <c:numCache>
                <c:formatCode>General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93.939393939393895</c:v>
                </c:pt>
                <c:pt idx="9">
                  <c:v>40</c:v>
                </c:pt>
                <c:pt idx="10">
                  <c:v>42</c:v>
                </c:pt>
                <c:pt idx="11">
                  <c:v>34</c:v>
                </c:pt>
                <c:pt idx="12">
                  <c:v>34</c:v>
                </c:pt>
                <c:pt idx="13">
                  <c:v>15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54-492A-85DD-94A9B7E51983}"/>
            </c:ext>
          </c:extLst>
        </c:ser>
        <c:ser>
          <c:idx val="2"/>
          <c:order val="2"/>
          <c:tx>
            <c:strRef>
              <c:f>[11]Blad1!$B$163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[11]Blad1!$D$163:$T$163</c:f>
              <c:numCache>
                <c:formatCode>General</c:formatCode>
                <c:ptCount val="17"/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94.594594594594597</c:v>
                </c:pt>
                <c:pt idx="8">
                  <c:v>0</c:v>
                </c:pt>
                <c:pt idx="9">
                  <c:v>55</c:v>
                </c:pt>
                <c:pt idx="10">
                  <c:v>41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51</c:v>
                </c:pt>
                <c:pt idx="1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54-492A-85DD-94A9B7E51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537920"/>
        <c:axId val="255539456"/>
      </c:lineChart>
      <c:catAx>
        <c:axId val="25553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539456"/>
        <c:crosses val="autoZero"/>
        <c:auto val="1"/>
        <c:lblAlgn val="ctr"/>
        <c:lblOffset val="100"/>
        <c:tickLblSkip val="2"/>
        <c:noMultiLvlLbl val="0"/>
      </c:catAx>
      <c:valAx>
        <c:axId val="2555394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55537920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347099184204303"/>
          <c:y val="0.24167824074074101"/>
          <c:w val="0.15684369624132199"/>
          <c:h val="0.34879907407407401"/>
        </c:manualLayout>
      </c:layout>
      <c:lineChart>
        <c:grouping val="standard"/>
        <c:varyColors val="0"/>
        <c:ser>
          <c:idx val="0"/>
          <c:order val="0"/>
          <c:tx>
            <c:strRef>
              <c:f>[11]Blad1!$B$161</c:f>
              <c:strCache>
                <c:ptCount val="1"/>
                <c:pt idx="0">
                  <c:v>Helt lokal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[11]Blad1!$D$161:$T$161</c:f>
              <c:numCache>
                <c:formatCode>General</c:formatCode>
                <c:ptCount val="17"/>
                <c:pt idx="1">
                  <c:v>28</c:v>
                </c:pt>
                <c:pt idx="2">
                  <c:v>28</c:v>
                </c:pt>
                <c:pt idx="3">
                  <c:v>28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5.4054054054054097</c:v>
                </c:pt>
                <c:pt idx="8">
                  <c:v>6.0606060606060597</c:v>
                </c:pt>
                <c:pt idx="9">
                  <c:v>5</c:v>
                </c:pt>
                <c:pt idx="10">
                  <c:v>17</c:v>
                </c:pt>
                <c:pt idx="11">
                  <c:v>16</c:v>
                </c:pt>
                <c:pt idx="12">
                  <c:v>16</c:v>
                </c:pt>
                <c:pt idx="13">
                  <c:v>34</c:v>
                </c:pt>
                <c:pt idx="14">
                  <c:v>49</c:v>
                </c:pt>
                <c:pt idx="15">
                  <c:v>49</c:v>
                </c:pt>
                <c:pt idx="1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2-4A6A-A70C-97636F5F1F0D}"/>
            </c:ext>
          </c:extLst>
        </c:ser>
        <c:ser>
          <c:idx val="1"/>
          <c:order val="1"/>
          <c:tx>
            <c:strRef>
              <c:f>[11]Blad1!$B$162</c:f>
              <c:strCache>
                <c:ptCount val="1"/>
                <c:pt idx="0">
                  <c:v>Lokal bestämning med stupstock om utrymmet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[11]Blad1!$D$162:$T$162</c:f>
              <c:numCache>
                <c:formatCode>General</c:formatCode>
                <c:ptCount val="1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93.939393939393895</c:v>
                </c:pt>
                <c:pt idx="9">
                  <c:v>40</c:v>
                </c:pt>
                <c:pt idx="10">
                  <c:v>42</c:v>
                </c:pt>
                <c:pt idx="11">
                  <c:v>34</c:v>
                </c:pt>
                <c:pt idx="12">
                  <c:v>34</c:v>
                </c:pt>
                <c:pt idx="13">
                  <c:v>15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2-4A6A-A70C-97636F5F1F0D}"/>
            </c:ext>
          </c:extLst>
        </c:ser>
        <c:ser>
          <c:idx val="2"/>
          <c:order val="2"/>
          <c:tx>
            <c:strRef>
              <c:f>[11]Blad1!$B$163</c:f>
              <c:strCache>
                <c:ptCount val="1"/>
                <c:pt idx="0">
                  <c:v>Central bestämning</c:v>
                </c:pt>
              </c:strCache>
            </c:strRef>
          </c:tx>
          <c:marker>
            <c:symbol val="none"/>
          </c:marker>
          <c:cat>
            <c:numRef>
              <c:f>[11]Blad1!$D$102:$T$102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[11]Blad1!$D$163:$T$163</c:f>
              <c:numCache>
                <c:formatCode>General</c:formatCode>
                <c:ptCount val="17"/>
                <c:pt idx="1">
                  <c:v>72</c:v>
                </c:pt>
                <c:pt idx="2">
                  <c:v>72</c:v>
                </c:pt>
                <c:pt idx="3">
                  <c:v>72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94.594594594594597</c:v>
                </c:pt>
                <c:pt idx="8">
                  <c:v>0</c:v>
                </c:pt>
                <c:pt idx="9">
                  <c:v>55</c:v>
                </c:pt>
                <c:pt idx="10">
                  <c:v>41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51</c:v>
                </c:pt>
                <c:pt idx="1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12-4A6A-A70C-97636F5F1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394176"/>
        <c:axId val="255395712"/>
      </c:lineChart>
      <c:catAx>
        <c:axId val="255394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255395712"/>
        <c:crosses val="autoZero"/>
        <c:auto val="1"/>
        <c:lblAlgn val="ctr"/>
        <c:lblOffset val="100"/>
        <c:tickLblSkip val="2"/>
        <c:noMultiLvlLbl val="0"/>
      </c:catAx>
      <c:valAx>
        <c:axId val="255395712"/>
        <c:scaling>
          <c:orientation val="minMax"/>
          <c:max val="100"/>
          <c:min val="0"/>
        </c:scaling>
        <c:delete val="1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crossAx val="255394176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0.12026</cdr:x>
      <cdr:y>0.20829</cdr:y>
    </cdr:from>
    <cdr:to>
      <cdr:x>0.63943</cdr:x>
      <cdr:y>0.60833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A290C7E-763F-4685-8609-A11CF7BD8D6F}"/>
            </a:ext>
          </a:extLst>
        </cdr:cNvPr>
        <cdr:cNvSpPr txBox="1"/>
      </cdr:nvSpPr>
      <cdr:spPr>
        <a:xfrm xmlns:a="http://schemas.openxmlformats.org/drawingml/2006/main">
          <a:off x="485990" y="449899"/>
          <a:ext cx="2098099" cy="8640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28AC858-E3B7-4C69-AD1C-516707D8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1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3" y="746125"/>
            <a:ext cx="66325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957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28E5307-B2DD-418A-97CF-9DA318C9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62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Stapeldiagram bäst för jämförelser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E5307-B2DD-418A-97CF-9DA318C98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0"/>
          <a:stretch/>
        </p:blipFill>
        <p:spPr>
          <a:xfrm>
            <a:off x="0" y="406631"/>
            <a:ext cx="9144000" cy="3989837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1778794"/>
            <a:ext cx="6400800" cy="45243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2445544"/>
            <a:ext cx="6400800" cy="131445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Klicka om du vill redigera mall för underrubrikformat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946" y="4213455"/>
            <a:ext cx="2813068" cy="8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05978"/>
            <a:ext cx="7715200" cy="85725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971600" y="1200150"/>
            <a:ext cx="7715200" cy="3315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Klicka på ikonen för att lägga till ett diagram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0A7A2F-0F5D-4820-8501-865DA08E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20A97D-59DF-4C58-B5C2-85BD05AD4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D6579C-FA88-4E3D-956D-50690235B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F1DBD89-DF40-4906-8FBA-1533ED0B1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0B4FDA8-F757-4795-A263-58D488883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50AB28-6EBD-446B-9F00-F5F82199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D410-44F6-48AA-94F6-68E70FBCA85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DE061E5-0030-4FE4-97BB-7281FC9D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6BBEBA5-2264-4079-9130-B9430821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EEA2-5FAD-495C-93E2-7836A19CF7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0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52046" y="205979"/>
            <a:ext cx="6493500" cy="378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52046" y="1064101"/>
            <a:ext cx="6493500" cy="351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52047" y="627583"/>
            <a:ext cx="6493500" cy="378000"/>
          </a:xfrm>
        </p:spPr>
        <p:txBody>
          <a:bodyPr anchor="b">
            <a:noAutofit/>
          </a:bodyPr>
          <a:lstStyle>
            <a:lvl1pPr marL="0" indent="0">
              <a:buNone/>
              <a:defRPr sz="105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52047" y="4587484"/>
            <a:ext cx="6493500" cy="468548"/>
          </a:xfrm>
        </p:spPr>
        <p:txBody>
          <a:bodyPr>
            <a:noAutofit/>
          </a:bodyPr>
          <a:lstStyle>
            <a:lvl1pPr marL="0" indent="0" algn="l">
              <a:buNone/>
              <a:defRPr sz="900" b="0" baseline="0">
                <a:solidFill>
                  <a:srgbClr val="4D4D4D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28579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grey">
    <p:bg>
      <p:bgPr>
        <a:solidFill>
          <a:srgbClr val="EBE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2426" y="293272"/>
            <a:ext cx="8127699" cy="76400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to add title in max 1 line</a:t>
            </a:r>
            <a:endParaRPr lang="en-GB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>
          <a:xfrm>
            <a:off x="0" y="5184000"/>
            <a:ext cx="0" cy="0"/>
          </a:xfrm>
        </p:spPr>
        <p:txBody>
          <a:bodyPr/>
          <a:lstStyle>
            <a:lvl1pPr>
              <a:defRPr sz="100">
                <a:solidFill>
                  <a:srgbClr val="ADCFF1"/>
                </a:solidFill>
              </a:defRPr>
            </a:lvl1pPr>
          </a:lstStyle>
          <a:p>
            <a:r>
              <a:rPr lang="en-GB" dirty="0"/>
              <a:t>03/09/2018</a:t>
            </a:r>
          </a:p>
        </p:txBody>
      </p:sp>
      <p:sp>
        <p:nvSpPr>
          <p:cNvPr id="4" name="FLD_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0303" y="1020795"/>
            <a:ext cx="8099822" cy="3441668"/>
          </a:xfrm>
        </p:spPr>
        <p:txBody>
          <a:bodyPr/>
          <a:lstStyle>
            <a:lvl1pPr marL="445500" indent="-445500">
              <a:spcBef>
                <a:spcPts val="225"/>
              </a:spcBef>
              <a:defRPr sz="2100"/>
            </a:lvl1pPr>
            <a:lvl2pPr marL="634500">
              <a:defRPr sz="1650"/>
            </a:lvl2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24139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02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47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464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411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284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78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05978"/>
            <a:ext cx="7632848" cy="85725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971600" y="1168003"/>
            <a:ext cx="7632080" cy="3294459"/>
          </a:xfrm>
        </p:spPr>
        <p:txBody>
          <a:bodyPr/>
          <a:lstStyle/>
          <a:p>
            <a:pPr lv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689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563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199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2797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24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71600" y="205978"/>
            <a:ext cx="7715200" cy="85725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691680" y="205978"/>
            <a:ext cx="6228184" cy="857250"/>
          </a:xfrm>
        </p:spPr>
        <p:txBody>
          <a:bodyPr/>
          <a:lstStyle/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691680" y="1168003"/>
            <a:ext cx="6228184" cy="3294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691680" y="1707654"/>
            <a:ext cx="6192688" cy="857250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dirty="0"/>
              <a:t>Skriv här… klicka för att ändra format</a:t>
            </a:r>
            <a:endParaRPr lang="sv-SE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71600" y="1200150"/>
            <a:ext cx="3672409" cy="33158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032" y="1200150"/>
            <a:ext cx="3826768" cy="33158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graphicFrame>
        <p:nvGraphicFramePr>
          <p:cNvPr id="13" name="Diagram 12"/>
          <p:cNvGraphicFramePr/>
          <p:nvPr userDrawn="1">
            <p:extLst>
              <p:ext uri="{D42A27DB-BD31-4B8C-83A1-F6EECF244321}">
                <p14:modId xmlns:p14="http://schemas.microsoft.com/office/powerpoint/2010/main" val="4066047455"/>
              </p:ext>
            </p:extLst>
          </p:nvPr>
        </p:nvGraphicFramePr>
        <p:xfrm>
          <a:off x="1524000" y="1047750"/>
          <a:ext cx="6096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205978"/>
            <a:ext cx="7715200" cy="85725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Redigera format för bakgrundstext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205978"/>
            <a:ext cx="7715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Skriv här… klicka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200150"/>
            <a:ext cx="7715250" cy="331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0" y="0"/>
            <a:ext cx="487031" cy="5143500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1347107" y="140221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448" y="4574230"/>
            <a:ext cx="1697352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68" r:id="rId3"/>
    <p:sldLayoutId id="2147483676" r:id="rId4"/>
    <p:sldLayoutId id="2147483677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90" r:id="rId11"/>
    <p:sldLayoutId id="2147483691" r:id="rId12"/>
    <p:sldLayoutId id="214748369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NettoO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0513A"/>
        </a:buClr>
        <a:buChar char="•"/>
        <a:defRPr sz="2600" b="0">
          <a:solidFill>
            <a:schemeClr val="tx1"/>
          </a:solidFill>
          <a:latin typeface="+mn-lt"/>
          <a:ea typeface="+mn-ea"/>
          <a:cs typeface="NettoOT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>
          <a:solidFill>
            <a:schemeClr val="tx1"/>
          </a:solidFill>
          <a:latin typeface="+mn-lt"/>
          <a:cs typeface="NettoO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0">
          <a:solidFill>
            <a:schemeClr val="tx1"/>
          </a:solidFill>
          <a:latin typeface="+mn-lt"/>
          <a:cs typeface="NettoOT-Italic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0EAE-2833-43C1-AE9D-8C916CE6E1C8}" type="datetimeFigureOut">
              <a:rPr lang="sv-SE" smtClean="0"/>
              <a:t>2020-03-03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A393-2B46-4D6E-80BD-B21226314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24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7F2669-325B-490B-9558-F668B1F5E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3450" y="1436914"/>
            <a:ext cx="6400800" cy="794318"/>
          </a:xfrm>
        </p:spPr>
        <p:txBody>
          <a:bodyPr/>
          <a:lstStyle/>
          <a:p>
            <a:r>
              <a:rPr lang="sv-SE" dirty="0"/>
              <a:t>Hur fungerar svensk lönebildning?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000D79-CB0B-4216-A25A-BA491CDBB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3450" y="2730136"/>
            <a:ext cx="6400800" cy="1029857"/>
          </a:xfrm>
        </p:spPr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KFO</a:t>
            </a:r>
          </a:p>
          <a:p>
            <a:r>
              <a:rPr lang="sv-SE" dirty="0"/>
              <a:t>9/3-2020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54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6005-6426-4B62-AA3A-E52AD531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Timlöneökning och arbetsmarknadsgap</a:t>
            </a:r>
            <a:endParaRPr lang="en-GB" sz="2400" dirty="0"/>
          </a:p>
        </p:txBody>
      </p:sp>
      <p:pic>
        <p:nvPicPr>
          <p:cNvPr id="3" name="Platshållare för innehåll 6">
            <a:extLst>
              <a:ext uri="{FF2B5EF4-FFF2-40B4-BE49-F238E27FC236}">
                <a16:creationId xmlns:a16="http://schemas.microsoft.com/office/drawing/2014/main" id="{86C81D44-90A8-47FC-9E80-4ACF67D36A49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1153910"/>
            <a:ext cx="6696213" cy="345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9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B62E8-E424-434A-BBAD-EF010BA0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så låga löneökningar?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A031F4-8F27-4F6D-8229-EE68EAB3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Tidigare större reallöneökningar än avsett?</a:t>
            </a:r>
          </a:p>
          <a:p>
            <a:r>
              <a:rPr lang="sv-SE" dirty="0"/>
              <a:t>Det nationella arbetsmarknadsläget spelar mindre roll?</a:t>
            </a:r>
          </a:p>
          <a:p>
            <a:r>
              <a:rPr lang="sv-SE" dirty="0"/>
              <a:t>Lägre produktivitetsökningstakt</a:t>
            </a:r>
          </a:p>
          <a:p>
            <a:r>
              <a:rPr lang="sv-SE" dirty="0"/>
              <a:t>Låga löneökningar i våra konkurrentländer har styrt löneökningarna i industrin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29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595FA-CBEC-4B32-800E-1B87F76C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974" y="60554"/>
            <a:ext cx="7715200" cy="857250"/>
          </a:xfrm>
        </p:spPr>
        <p:txBody>
          <a:bodyPr/>
          <a:lstStyle/>
          <a:p>
            <a:r>
              <a:rPr lang="sv-SE" sz="2400" dirty="0"/>
              <a:t>Produktivitetsökning i näringslivet</a:t>
            </a:r>
            <a:endParaRPr lang="en-GB" sz="2400" dirty="0"/>
          </a:p>
        </p:txBody>
      </p:sp>
      <p:pic>
        <p:nvPicPr>
          <p:cNvPr id="3" name="Platshållare för innehåll 6">
            <a:extLst>
              <a:ext uri="{FF2B5EF4-FFF2-40B4-BE49-F238E27FC236}">
                <a16:creationId xmlns:a16="http://schemas.microsoft.com/office/drawing/2014/main" id="{C7588689-9798-483E-9012-63B72633761B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77" y="808384"/>
            <a:ext cx="6974509" cy="37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3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AE2B3-184D-4233-86E2-B909D297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Två tankemodeller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F872F9-963B-49F0-A415-43AD50DE9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Konkurrenskraftsmodellen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A315FB-3375-4314-AC80-B6125550F0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2850" dirty="0"/>
              <a:t>Lönekostnadsökningar i nivå med dem i </a:t>
            </a:r>
            <a:r>
              <a:rPr lang="sv-SE" sz="2850" b="1" dirty="0"/>
              <a:t>industrin </a:t>
            </a:r>
            <a:r>
              <a:rPr lang="sv-SE" sz="2850" dirty="0"/>
              <a:t>i de europeiska konkurrentländerna</a:t>
            </a:r>
          </a:p>
          <a:p>
            <a:r>
              <a:rPr lang="sv-SE" sz="2850" dirty="0"/>
              <a:t>Lönekostnadsökning per timme?</a:t>
            </a:r>
          </a:p>
          <a:p>
            <a:r>
              <a:rPr lang="sv-SE" sz="2850" dirty="0"/>
              <a:t>Lönekostnadsökning per producerad enhet?</a:t>
            </a:r>
          </a:p>
          <a:p>
            <a:r>
              <a:rPr lang="sv-SE" sz="2850" dirty="0"/>
              <a:t>Nationella valutor eller svenska kronor?</a:t>
            </a:r>
          </a:p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0B815D2-FA40-43B3-B8AE-C55766C7A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Inflationsmålsmodellen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4568FBA-9A5F-4B92-B95A-001326C4DD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2700" dirty="0"/>
              <a:t>Beräkna den ökning av </a:t>
            </a:r>
            <a:r>
              <a:rPr lang="sv-SE" sz="2700" b="1" dirty="0"/>
              <a:t>näringslivets </a:t>
            </a:r>
            <a:r>
              <a:rPr lang="sv-SE" sz="2700" dirty="0"/>
              <a:t>förädlingsvärdepris</a:t>
            </a:r>
            <a:r>
              <a:rPr lang="sv-SE" sz="2700" b="1" dirty="0"/>
              <a:t> </a:t>
            </a:r>
            <a:r>
              <a:rPr lang="sv-SE" sz="2700" dirty="0"/>
              <a:t>som är konsistent med Riksbankens inflationsmål för KPI</a:t>
            </a:r>
          </a:p>
          <a:p>
            <a:r>
              <a:rPr lang="sv-SE" sz="2700" dirty="0"/>
              <a:t>Addera pris- och produktivitetsökningstakt</a:t>
            </a:r>
          </a:p>
          <a:p>
            <a:r>
              <a:rPr lang="sv-SE" sz="2700" dirty="0"/>
              <a:t>Konstanta lönekostnads- och vinstandelar i näringslivet </a:t>
            </a:r>
          </a:p>
          <a:p>
            <a:r>
              <a:rPr lang="sv-SE" sz="2700" dirty="0"/>
              <a:t>Konstant kapitalavkastning i näringslivet</a:t>
            </a:r>
          </a:p>
          <a:p>
            <a:endParaRPr lang="sv-SE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63161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1D93A-336A-4F2F-8B79-741DA9F7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Har löneökningarna blivit för låga?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41573E-57AD-4948-9603-24812C80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Låga löneökningar innebär låg inflation</a:t>
            </a:r>
          </a:p>
          <a:p>
            <a:pPr marL="0" indent="0">
              <a:buNone/>
            </a:pPr>
            <a:r>
              <a:rPr lang="sv-SE" sz="1800" dirty="0"/>
              <a:t>   	- då svårt att uppnå kraftigt negativa realräntor i djupa</a:t>
            </a:r>
          </a:p>
          <a:p>
            <a:pPr marL="0" indent="0">
              <a:buNone/>
            </a:pPr>
            <a:r>
              <a:rPr lang="sv-SE" sz="1800" dirty="0"/>
              <a:t>                 lågkonjunkturer</a:t>
            </a:r>
          </a:p>
          <a:p>
            <a:pPr marL="0" indent="0">
              <a:buNone/>
            </a:pPr>
            <a:r>
              <a:rPr lang="sv-SE" sz="1800" dirty="0"/>
              <a:t>               - gräns för hur negativ den nominella räntan kan bli</a:t>
            </a:r>
            <a:br>
              <a:rPr lang="sv-SE" sz="1800" dirty="0"/>
            </a:br>
            <a:endParaRPr lang="sv-SE" sz="1800" dirty="0"/>
          </a:p>
          <a:p>
            <a:r>
              <a:rPr lang="sv-SE" sz="1800" dirty="0"/>
              <a:t>Låga löneökningar och stela relativlöner har bidragit till arbetskraftsbrist</a:t>
            </a:r>
          </a:p>
          <a:p>
            <a:pPr marL="0" indent="0">
              <a:buNone/>
            </a:pPr>
            <a:r>
              <a:rPr lang="sv-SE" sz="1800" dirty="0"/>
              <a:t>   	- särskilt i offentlig sektor</a:t>
            </a:r>
            <a:br>
              <a:rPr lang="sv-SE" sz="1800" dirty="0"/>
            </a:br>
            <a:endParaRPr lang="sv-SE" sz="1800" dirty="0"/>
          </a:p>
          <a:p>
            <a:r>
              <a:rPr lang="sv-SE" sz="1800" dirty="0"/>
              <a:t>Evidens för att spridningen i löneökningar har blivit allt mindre</a:t>
            </a:r>
            <a:br>
              <a:rPr lang="sv-SE" sz="1800" dirty="0"/>
            </a:br>
            <a:endParaRPr lang="sv-SE" sz="1800" dirty="0"/>
          </a:p>
          <a:p>
            <a:r>
              <a:rPr lang="sv-SE" sz="1800" dirty="0"/>
              <a:t>Industrinormen tycks ha blivit allt mer styrande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4333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C986BA-5081-43CA-A08C-73CEFEFE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43" y="230999"/>
            <a:ext cx="7715200" cy="720122"/>
          </a:xfrm>
        </p:spPr>
        <p:txBody>
          <a:bodyPr/>
          <a:lstStyle/>
          <a:p>
            <a:r>
              <a:rPr lang="sv-SE" sz="2400" dirty="0"/>
              <a:t>Brist på arbetskraft: andel arbetsställen med rekryteringsproblem</a:t>
            </a:r>
            <a:br>
              <a:rPr lang="sv-SE" sz="2400" dirty="0"/>
            </a:br>
            <a:endParaRPr lang="en-GB" sz="2400" dirty="0"/>
          </a:p>
        </p:txBody>
      </p:sp>
      <p:pic>
        <p:nvPicPr>
          <p:cNvPr id="3" name="Platshållare för innehåll 6">
            <a:extLst>
              <a:ext uri="{FF2B5EF4-FFF2-40B4-BE49-F238E27FC236}">
                <a16:creationId xmlns:a16="http://schemas.microsoft.com/office/drawing/2014/main" id="{ECB3A697-5F04-432D-A7E8-8C2FE6D4F126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93" y="766505"/>
            <a:ext cx="7003774" cy="378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DD628667-2839-4AF4-9D10-0F0952B8F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75" y="-1"/>
            <a:ext cx="6050719" cy="490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7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60C90-5AE4-42A3-B167-7B7F4C3D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Demografisk utveckling av stor betydelse</a:t>
            </a:r>
            <a:endParaRPr lang="en-GB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6081CC-B5C6-401B-9D1F-D0F3B3A17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986400"/>
            <a:ext cx="7715250" cy="3529641"/>
          </a:xfrm>
        </p:spPr>
        <p:txBody>
          <a:bodyPr/>
          <a:lstStyle/>
          <a:p>
            <a:r>
              <a:rPr lang="sv-SE" sz="1800" dirty="0"/>
              <a:t>Mindre sparande med åldrande befolkning</a:t>
            </a:r>
          </a:p>
          <a:p>
            <a:pPr marL="0" indent="0">
              <a:buNone/>
            </a:pPr>
            <a:r>
              <a:rPr lang="sv-SE" sz="1800" dirty="0"/>
              <a:t>      - </a:t>
            </a:r>
            <a:r>
              <a:rPr lang="sv-SE" sz="1800" dirty="0" err="1"/>
              <a:t>livscykelhypotesen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      - mindre eller inga bytesbalansöverskott</a:t>
            </a:r>
          </a:p>
          <a:p>
            <a:pPr marL="0" indent="0">
              <a:buNone/>
            </a:pPr>
            <a:r>
              <a:rPr lang="sv-SE" sz="1800" dirty="0"/>
              <a:t>      - behövs mindre exportsektor (internationellt konkurrensutsatt sektor)</a:t>
            </a:r>
          </a:p>
          <a:p>
            <a:r>
              <a:rPr lang="sv-SE" sz="1800" dirty="0"/>
              <a:t>Total konsumtion förskjuts mot offentligt finansierade välfärdstjänster</a:t>
            </a:r>
          </a:p>
          <a:p>
            <a:pPr marL="0" indent="0">
              <a:buNone/>
            </a:pPr>
            <a:r>
              <a:rPr lang="sv-SE" sz="1800" dirty="0"/>
              <a:t>    - vård och omsorg</a:t>
            </a:r>
          </a:p>
          <a:p>
            <a:r>
              <a:rPr lang="sv-SE" sz="1800" dirty="0"/>
              <a:t>Ett par procent av arbetskraften ska </a:t>
            </a:r>
            <a:r>
              <a:rPr lang="sv-SE" sz="1800" dirty="0" err="1"/>
              <a:t>omallokeras</a:t>
            </a:r>
            <a:r>
              <a:rPr lang="sv-SE" sz="1800" dirty="0"/>
              <a:t> från internationellt konkurrensutsatt sektor till andra delar av ekonomin</a:t>
            </a:r>
          </a:p>
          <a:p>
            <a:pPr marL="0" indent="0">
              <a:buNone/>
            </a:pPr>
            <a:r>
              <a:rPr lang="sv-SE" sz="1800" dirty="0"/>
              <a:t>      - högre löneökningar än som passar industrin</a:t>
            </a:r>
          </a:p>
          <a:p>
            <a:pPr marL="0" indent="0">
              <a:buNone/>
            </a:pPr>
            <a:r>
              <a:rPr lang="sv-SE" sz="1800" dirty="0"/>
              <a:t>      - relativlönehöjningar gentemot industrin</a:t>
            </a:r>
          </a:p>
          <a:p>
            <a:r>
              <a:rPr lang="sv-SE" sz="1800" dirty="0"/>
              <a:t>Potentiell målkonflikt mellan </a:t>
            </a:r>
            <a:r>
              <a:rPr lang="sv-SE" sz="1800" i="1" dirty="0"/>
              <a:t>allokering </a:t>
            </a:r>
            <a:r>
              <a:rPr lang="sv-SE" sz="1800" dirty="0"/>
              <a:t>och </a:t>
            </a:r>
            <a:r>
              <a:rPr lang="sv-SE" sz="1800" i="1" dirty="0"/>
              <a:t>sysselsättning </a:t>
            </a:r>
            <a:endParaRPr lang="sv-SE" sz="1800" dirty="0"/>
          </a:p>
          <a:p>
            <a:endParaRPr lang="sv-SE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31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127" y="171858"/>
            <a:ext cx="8124633" cy="857250"/>
          </a:xfrm>
        </p:spPr>
        <p:txBody>
          <a:bodyPr/>
          <a:lstStyle/>
          <a:p>
            <a:r>
              <a:rPr lang="sv-SE" sz="2000" dirty="0"/>
              <a:t>Befolkning 20-64 år som andel av total befolkning (vänster) samt bytesbalans- och handelsbalanssaldo som andel av BNP (höger)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028374"/>
              </p:ext>
            </p:extLst>
          </p:nvPr>
        </p:nvGraphicFramePr>
        <p:xfrm>
          <a:off x="971550" y="1139588"/>
          <a:ext cx="7715250" cy="363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470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61" y="233274"/>
            <a:ext cx="7769519" cy="857250"/>
          </a:xfrm>
        </p:spPr>
        <p:txBody>
          <a:bodyPr/>
          <a:lstStyle/>
          <a:p>
            <a:pPr algn="ctr"/>
            <a:r>
              <a:rPr lang="en-US" sz="2800" dirty="0" err="1"/>
              <a:t>Underskott</a:t>
            </a:r>
            <a:r>
              <a:rPr lang="en-US" sz="2800" dirty="0"/>
              <a:t> av </a:t>
            </a:r>
            <a:r>
              <a:rPr lang="en-US" sz="2800" dirty="0" err="1"/>
              <a:t>utbildade</a:t>
            </a:r>
            <a:r>
              <a:rPr lang="en-US" sz="2800" dirty="0"/>
              <a:t> </a:t>
            </a:r>
            <a:r>
              <a:rPr lang="en-US" sz="2800" dirty="0" err="1"/>
              <a:t>inom</a:t>
            </a:r>
            <a:r>
              <a:rPr lang="en-US" sz="2800" dirty="0"/>
              <a:t> fem </a:t>
            </a:r>
            <a:r>
              <a:rPr lang="en-US" sz="2800" dirty="0" err="1"/>
              <a:t>år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1645595"/>
              </p:ext>
            </p:extLst>
          </p:nvPr>
        </p:nvGraphicFramePr>
        <p:xfrm>
          <a:off x="825500" y="1266825"/>
          <a:ext cx="7715250" cy="3132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FB53E75B-6E1C-46ED-B357-36EE1735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/>
              <a:t>Täckningsgrad</a:t>
            </a:r>
            <a:r>
              <a:rPr lang="en-GB" sz="2000" dirty="0"/>
              <a:t> </a:t>
            </a:r>
            <a:r>
              <a:rPr lang="en-GB" sz="2000" dirty="0" err="1"/>
              <a:t>för</a:t>
            </a:r>
            <a:r>
              <a:rPr lang="en-GB" sz="2000" dirty="0"/>
              <a:t> </a:t>
            </a:r>
            <a:r>
              <a:rPr lang="en-GB" sz="2000" dirty="0" err="1"/>
              <a:t>kollektivavtal</a:t>
            </a:r>
            <a:r>
              <a:rPr lang="en-GB" sz="2000" dirty="0"/>
              <a:t> </a:t>
            </a:r>
            <a:r>
              <a:rPr lang="en-GB" sz="2000" dirty="0" err="1"/>
              <a:t>samt</a:t>
            </a:r>
            <a:r>
              <a:rPr lang="en-GB" sz="2000" dirty="0"/>
              <a:t> </a:t>
            </a:r>
            <a:r>
              <a:rPr lang="en-GB" sz="2000" dirty="0" err="1"/>
              <a:t>organisationsgrad</a:t>
            </a:r>
            <a:r>
              <a:rPr lang="en-GB" sz="2000" dirty="0"/>
              <a:t> </a:t>
            </a:r>
            <a:r>
              <a:rPr lang="en-GB" sz="2000" dirty="0" err="1"/>
              <a:t>för</a:t>
            </a:r>
            <a:r>
              <a:rPr lang="en-GB" sz="2000" dirty="0"/>
              <a:t> </a:t>
            </a:r>
            <a:r>
              <a:rPr lang="en-GB" sz="2000" dirty="0" err="1"/>
              <a:t>fack</a:t>
            </a:r>
            <a:r>
              <a:rPr lang="en-GB" sz="2000" dirty="0"/>
              <a:t> </a:t>
            </a:r>
            <a:r>
              <a:rPr lang="en-GB" sz="2000" dirty="0" err="1"/>
              <a:t>och</a:t>
            </a:r>
            <a:r>
              <a:rPr lang="en-GB" sz="2000" dirty="0"/>
              <a:t> </a:t>
            </a:r>
            <a:r>
              <a:rPr lang="en-GB" sz="2000" dirty="0" err="1"/>
              <a:t>arbetsgivare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Sverige, </a:t>
            </a:r>
            <a:r>
              <a:rPr lang="en-GB" sz="2000" dirty="0" err="1"/>
              <a:t>procent</a:t>
            </a:r>
            <a:r>
              <a:rPr lang="en-GB" sz="2000" dirty="0"/>
              <a:t> </a:t>
            </a:r>
            <a:r>
              <a:rPr lang="en-GB" sz="2000" dirty="0" err="1"/>
              <a:t>av</a:t>
            </a:r>
            <a:r>
              <a:rPr lang="en-GB" sz="2000" dirty="0"/>
              <a:t> </a:t>
            </a:r>
            <a:r>
              <a:rPr lang="en-GB" sz="2000" dirty="0" err="1"/>
              <a:t>anställda</a:t>
            </a:r>
            <a:r>
              <a:rPr lang="en-GB" sz="2000" dirty="0"/>
              <a:t> 16–64 </a:t>
            </a:r>
            <a:r>
              <a:rPr lang="en-GB" sz="2000" dirty="0" err="1"/>
              <a:t>år</a:t>
            </a:r>
            <a:r>
              <a:rPr lang="en-GB" sz="2000" dirty="0"/>
              <a:t>, </a:t>
            </a:r>
            <a:r>
              <a:rPr lang="en-GB" sz="2000" dirty="0" err="1"/>
              <a:t>hela</a:t>
            </a:r>
            <a:r>
              <a:rPr lang="en-GB" sz="2000" dirty="0"/>
              <a:t> </a:t>
            </a:r>
            <a:r>
              <a:rPr lang="en-GB" sz="2000" dirty="0" err="1"/>
              <a:t>ekonomin</a:t>
            </a:r>
            <a:endParaRPr lang="en-GB" sz="2000" dirty="0"/>
          </a:p>
        </p:txBody>
      </p:sp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6F1B1B4B-CB0F-46E6-99AB-AF8EA951D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473970"/>
              </p:ext>
            </p:extLst>
          </p:nvPr>
        </p:nvGraphicFramePr>
        <p:xfrm>
          <a:off x="866988" y="1111250"/>
          <a:ext cx="6280890" cy="370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69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Möjliga reformer av lönenormeringen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106754"/>
              </p:ext>
            </p:extLst>
          </p:nvPr>
        </p:nvGraphicFramePr>
        <p:xfrm>
          <a:off x="968587" y="1105344"/>
          <a:ext cx="7758116" cy="346626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79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b="1" dirty="0">
                          <a:effectLst/>
                        </a:rPr>
                        <a:t>Normerande parter</a:t>
                      </a:r>
                      <a:endParaRPr lang="sv-SE" sz="1400" b="1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255" marR="23495" algn="l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Riktvärde</a:t>
                      </a:r>
                      <a:r>
                        <a:rPr lang="sv-SE" sz="1200" baseline="0" dirty="0">
                          <a:effectLst/>
                        </a:rPr>
                        <a:t> </a:t>
                      </a:r>
                      <a:r>
                        <a:rPr lang="sv-SE" sz="1200" dirty="0">
                          <a:effectLst/>
                        </a:rPr>
                        <a:t>för lönekostnadsökningarna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35" marR="0" algn="l">
                        <a:lnSpc>
                          <a:spcPct val="12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Möjligheter  till relativlöneförändringar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0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b="1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</a:rPr>
                        <a:t>Nuvarande industriparter</a:t>
                      </a:r>
                      <a:r>
                        <a:rPr lang="sv-SE" sz="1200" b="0" dirty="0">
                          <a:effectLst/>
                        </a:rPr>
                        <a:t>; större hänsyn till näringslivsbranscher utanför industrin</a:t>
                      </a:r>
                      <a:endParaRPr lang="sv-SE" sz="1400" b="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255" marR="2349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dirty="0">
                        <a:effectLst/>
                      </a:endParaRPr>
                    </a:p>
                    <a:p>
                      <a:pPr marL="8255" marR="2349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Större vikt vid inflationsmålsmodellen i förhållande till konkurrenskraftsmodellen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635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Större möjligheter till relativlöneförändringar vid </a:t>
                      </a:r>
                    </a:p>
                    <a:p>
                      <a:pPr marL="635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stora obalanser; oberoende </a:t>
                      </a:r>
                      <a:r>
                        <a:rPr lang="sv-SE" sz="1200" b="1" dirty="0">
                          <a:effectLst/>
                        </a:rPr>
                        <a:t>obalansnämnd</a:t>
                      </a:r>
                      <a:r>
                        <a:rPr lang="sv-SE" sz="1200" dirty="0">
                          <a:effectLst/>
                        </a:rPr>
                        <a:t> tillsatt av parterna ger råd 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11480" marR="0" marT="137160" marB="13716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0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b="1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n-cs"/>
                        </a:rPr>
                        <a:t>Fler parter inom internationellt konkurrensutsatt sektor</a:t>
                      </a:r>
                      <a:r>
                        <a:rPr lang="sv-SE" sz="1200" b="0" dirty="0">
                          <a:effectLst/>
                        </a:rPr>
                        <a:t>; större hänsyn till andra näringslivs-branscher</a:t>
                      </a:r>
                      <a:endParaRPr lang="sv-SE" sz="1400" b="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255" marR="2349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dirty="0">
                        <a:effectLst/>
                      </a:endParaRPr>
                    </a:p>
                    <a:p>
                      <a:pPr marL="8255" marR="2349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Större vikt vid inflationsmålsmodellen i förhållande till konkurrenskraftsmodellen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635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0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b="1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n-cs"/>
                        </a:rPr>
                        <a:t>Fler parter inklusive parter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b="1" kern="1200" dirty="0">
                          <a:solidFill>
                            <a:schemeClr val="accent1"/>
                          </a:solidFill>
                          <a:latin typeface="+mj-lt"/>
                          <a:ea typeface="+mj-ea"/>
                          <a:cs typeface="+mn-cs"/>
                        </a:rPr>
                        <a:t>från hemmamarknadsorienterad näringslivssektor</a:t>
                      </a:r>
                    </a:p>
                  </a:txBody>
                  <a:tcPr marL="32024" marR="32024" marT="0" marB="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255" marR="23495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200" dirty="0">
                        <a:effectLst/>
                      </a:endParaRPr>
                    </a:p>
                    <a:p>
                      <a:pPr marL="8255" marR="23495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sv-SE" sz="1200" dirty="0">
                          <a:effectLst/>
                        </a:rPr>
                        <a:t>Inflationsmålsmodellen</a:t>
                      </a: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635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endParaRPr lang="sv-SE" sz="14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2024" marR="3202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654425" y="-569913"/>
            <a:ext cx="3017838" cy="47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654425" y="-56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72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72100" algn="l"/>
              </a:tabLst>
            </a:pPr>
            <a:r>
              <a:rPr kumimoji="0" lang="sv-SE" altLang="sv-S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sv-SE" altLang="sv-SE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[H61]</a:t>
            </a: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Rubrikerna bör väl urskiljas på något sätt, till exempel med kursivering som här.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7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AE2B3-184D-4233-86E2-B909D297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Två tankemodeller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F872F9-963B-49F0-A415-43AD50DE9C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Konkurrenskraftsmodellen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A315FB-3375-4314-AC80-B6125550F0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2850" dirty="0"/>
              <a:t>Lönekostnadsökningar i nivå med dem i </a:t>
            </a:r>
            <a:r>
              <a:rPr lang="sv-SE" sz="2850" b="1" dirty="0"/>
              <a:t>industrin </a:t>
            </a:r>
            <a:r>
              <a:rPr lang="sv-SE" sz="2850" dirty="0"/>
              <a:t>i de europeiska konkurrentländerna</a:t>
            </a:r>
          </a:p>
          <a:p>
            <a:r>
              <a:rPr lang="sv-SE" sz="2850" dirty="0"/>
              <a:t>Lönekostnadsökning per timme?</a:t>
            </a:r>
          </a:p>
          <a:p>
            <a:r>
              <a:rPr lang="sv-SE" sz="2850" dirty="0"/>
              <a:t>Lönekostnadsökning per producerad enhet?</a:t>
            </a:r>
          </a:p>
          <a:p>
            <a:r>
              <a:rPr lang="sv-SE" sz="2850" dirty="0"/>
              <a:t>Nationella valutor eller svenska kronor?</a:t>
            </a:r>
          </a:p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0B815D2-FA40-43B3-B8AE-C55766C7A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Inflationsmålsmodellen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4568FBA-9A5F-4B92-B95A-001326C4DD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sz="2700" dirty="0"/>
              <a:t>Beräkna den ökning av </a:t>
            </a:r>
            <a:r>
              <a:rPr lang="sv-SE" sz="2700" b="1" dirty="0"/>
              <a:t>näringslivets </a:t>
            </a:r>
            <a:r>
              <a:rPr lang="sv-SE" sz="2700" dirty="0"/>
              <a:t>förädlingsvärdepris</a:t>
            </a:r>
            <a:r>
              <a:rPr lang="sv-SE" sz="2700" b="1" dirty="0"/>
              <a:t> </a:t>
            </a:r>
            <a:r>
              <a:rPr lang="sv-SE" sz="2700" dirty="0"/>
              <a:t>som är konsistent med Riksbankens inflationsmål för KPI</a:t>
            </a:r>
          </a:p>
          <a:p>
            <a:r>
              <a:rPr lang="sv-SE" sz="2700" dirty="0"/>
              <a:t>Addera pris- och produktivitetsökningstakt</a:t>
            </a:r>
          </a:p>
          <a:p>
            <a:r>
              <a:rPr lang="sv-SE" sz="2700" dirty="0"/>
              <a:t>Konstanta lönekostnads- och vinstandelar i näringslivet </a:t>
            </a:r>
          </a:p>
          <a:p>
            <a:r>
              <a:rPr lang="sv-SE" sz="2700" dirty="0"/>
              <a:t>Konstant kapitalavkastning i näringslivet</a:t>
            </a:r>
          </a:p>
          <a:p>
            <a:endParaRPr lang="sv-SE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95766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E1E5CE-E83A-47EE-8769-2ECCFF6B4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Vilken är lämplig ökningstakt för lönekostnaderna?</a:t>
            </a:r>
            <a:endParaRPr lang="en-GB" sz="28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07B919-1162-4AE4-83A7-49ECC4EC8B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000" dirty="0"/>
              <a:t>Produktivitetsökning i näringslivet:1,8 procent</a:t>
            </a:r>
          </a:p>
          <a:p>
            <a:r>
              <a:rPr lang="sv-SE" sz="2000" dirty="0"/>
              <a:t>Förädlingsvärdeprisökning i näringslivet som är konsistent med inflationsmålet för KPI: 1,8 procent</a:t>
            </a:r>
          </a:p>
          <a:p>
            <a:r>
              <a:rPr lang="sv-SE" sz="2000" dirty="0"/>
              <a:t>Trendmässigt utrymme för lönekostnadsökning vid oförändrad bruttovinstandel: 3,5 procent</a:t>
            </a:r>
          </a:p>
          <a:p>
            <a:r>
              <a:rPr lang="sv-SE" sz="2000" dirty="0"/>
              <a:t>Högre än senare års lönekostnadsökning</a:t>
            </a:r>
          </a:p>
          <a:p>
            <a:r>
              <a:rPr lang="sv-SE" sz="2000" dirty="0"/>
              <a:t>Lägre produktivitets- eller prisökning på sikt?</a:t>
            </a:r>
          </a:p>
          <a:p>
            <a:r>
              <a:rPr lang="sv-SE" sz="2000" dirty="0"/>
              <a:t>Lägre lönekostnadsökning i lågkonjunktur?</a:t>
            </a:r>
          </a:p>
          <a:p>
            <a:r>
              <a:rPr lang="sv-SE" sz="2000" dirty="0"/>
              <a:t>Högre lönekostnadsökningar i (delar av) offentlig sektor än i övriga ekonomin?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188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4A3AB-6D46-482C-95A5-088675C99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Andra sätt att åstadkomma löneökningar på än i centrala avtal</a:t>
            </a:r>
            <a:endParaRPr lang="en-GB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5566CF-311F-46FC-AD5F-D060F0721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Löneökningar utöver centrala avtal – löneglidning</a:t>
            </a:r>
          </a:p>
          <a:p>
            <a:r>
              <a:rPr lang="sv-SE" dirty="0"/>
              <a:t>Sifferlösa avtal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24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A1C35A-327B-45F3-9446-04F1B07C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Anmärkningsvärt låg löneglidning under senare år</a:t>
            </a:r>
            <a:endParaRPr lang="en-GB" sz="2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F57090-2E5B-4D26-991E-A5F4BA300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800" y="1200150"/>
            <a:ext cx="7722000" cy="3315891"/>
          </a:xfrm>
        </p:spPr>
        <p:txBody>
          <a:bodyPr/>
          <a:lstStyle/>
          <a:p>
            <a:r>
              <a:rPr lang="sv-SE" sz="2000" dirty="0"/>
              <a:t>Löneglidningen har varit mycket låg under senare år</a:t>
            </a:r>
          </a:p>
          <a:p>
            <a:r>
              <a:rPr lang="sv-SE" sz="2000" dirty="0"/>
              <a:t>Historisk samvariation med arbetsmarknadsläget </a:t>
            </a:r>
          </a:p>
          <a:p>
            <a:pPr marL="0" indent="0">
              <a:buNone/>
            </a:pPr>
            <a:r>
              <a:rPr lang="sv-SE" sz="2000" dirty="0"/>
              <a:t>     - men svag sådan: storleksordning 0,4 procentenheters skillnad</a:t>
            </a:r>
          </a:p>
          <a:p>
            <a:pPr marL="0" indent="0">
              <a:buNone/>
            </a:pPr>
            <a:r>
              <a:rPr lang="sv-SE" sz="2000" dirty="0"/>
              <a:t>       mellan hög- och lågkonjunktur</a:t>
            </a:r>
          </a:p>
          <a:p>
            <a:pPr marL="0" indent="0">
              <a:buNone/>
            </a:pPr>
            <a:r>
              <a:rPr lang="sv-SE" sz="2000" dirty="0"/>
              <a:t>     - nästan inget genomslag av senaste högkonjunkturen</a:t>
            </a:r>
          </a:p>
          <a:p>
            <a:r>
              <a:rPr lang="sv-SE" sz="2000" dirty="0"/>
              <a:t>Lägre avtalade löneökningar leder inte till motsvarande högre avtalade löneökningar</a:t>
            </a:r>
          </a:p>
          <a:p>
            <a:pPr marL="0" indent="0">
              <a:buNone/>
            </a:pPr>
            <a:r>
              <a:rPr lang="sv-SE" sz="2000" dirty="0"/>
              <a:t>     - bara partiell effekt: 0,2–0.3</a:t>
            </a:r>
          </a:p>
          <a:p>
            <a:r>
              <a:rPr lang="sv-SE" sz="2000" dirty="0"/>
              <a:t>Industrinormeringen?  </a:t>
            </a:r>
          </a:p>
          <a:p>
            <a:pPr marL="0" indent="0">
              <a:buNone/>
            </a:pPr>
            <a:r>
              <a:rPr lang="en-GB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76123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7089" y="205979"/>
            <a:ext cx="7180591" cy="822721"/>
          </a:xfrm>
        </p:spPr>
        <p:txBody>
          <a:bodyPr/>
          <a:lstStyle/>
          <a:p>
            <a:r>
              <a:rPr lang="sv-SE" dirty="0"/>
              <a:t>Löneökningar i näringslivet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89" y="1450304"/>
            <a:ext cx="6496050" cy="3164915"/>
          </a:xfrm>
        </p:spPr>
      </p:pic>
    </p:spTree>
    <p:extLst>
      <p:ext uri="{BB962C8B-B14F-4D97-AF65-F5344CB8AC3E}">
        <p14:creationId xmlns:p14="http://schemas.microsoft.com/office/powerpoint/2010/main" val="2738009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FBD8E9-D48E-45A4-9544-3EEFE15D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Medlingsinstitutets sju avtalstyper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827C77-65F4-4DDB-BFF6-05E6DDDC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sv-SE" sz="2000" dirty="0"/>
              <a:t>Lokal lönebildning utan centralt angivet löneutrymme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Lokal lönebildning med stupstock om utrymmets storlek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Lokal lönebildning med stupstock om utrymmets storlek och någon form av individgaranti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Lönepott utan individgaranti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Lönepott med individgaranti eller stupstock om individgaranti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Generell höjning och lönepott</a:t>
            </a:r>
          </a:p>
          <a:p>
            <a:pPr marL="385763" indent="-385763">
              <a:buFont typeface="+mj-lt"/>
              <a:buAutoNum type="arabicPeriod"/>
            </a:pPr>
            <a:r>
              <a:rPr lang="sv-SE" sz="2000" dirty="0"/>
              <a:t>Generell höjning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809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99" y="205978"/>
            <a:ext cx="6457221" cy="907610"/>
          </a:xfrm>
        </p:spPr>
        <p:txBody>
          <a:bodyPr>
            <a:noAutofit/>
          </a:bodyPr>
          <a:lstStyle/>
          <a:p>
            <a:r>
              <a:rPr lang="sv-SE" sz="2400" dirty="0"/>
              <a:t>Graden av central styrning av det totala utrymmet, efter sektor</a:t>
            </a:r>
          </a:p>
        </p:txBody>
      </p:sp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1223628" y="1419822"/>
          <a:ext cx="3375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 noChangeAspect="1"/>
          </p:cNvGraphicFramePr>
          <p:nvPr/>
        </p:nvGraphicFramePr>
        <p:xfrm>
          <a:off x="4568121" y="1419822"/>
          <a:ext cx="3375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 noChangeAspect="1"/>
          </p:cNvGraphicFramePr>
          <p:nvPr/>
        </p:nvGraphicFramePr>
        <p:xfrm>
          <a:off x="1223628" y="3202020"/>
          <a:ext cx="3375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1"/>
          <p:cNvSpPr txBox="1"/>
          <p:nvPr/>
        </p:nvSpPr>
        <p:spPr>
          <a:xfrm>
            <a:off x="1838031" y="3057804"/>
            <a:ext cx="2301922" cy="29544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125" dirty="0">
                <a:latin typeface="Calibri Light" panose="020F0302020204030204" pitchFamily="34" charset="0"/>
              </a:rPr>
              <a:t>Kommuner och landsting</a:t>
            </a:r>
          </a:p>
        </p:txBody>
      </p:sp>
      <p:sp>
        <p:nvSpPr>
          <p:cNvPr id="9" name="Title 1"/>
          <p:cNvSpPr txBox="1"/>
          <p:nvPr/>
        </p:nvSpPr>
        <p:spPr>
          <a:xfrm>
            <a:off x="1892037" y="1275606"/>
            <a:ext cx="2301922" cy="29544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125" dirty="0">
                <a:latin typeface="Calibri Light" panose="020F0302020204030204" pitchFamily="34" charset="0"/>
              </a:rPr>
              <a:t>Privat sektor</a:t>
            </a:r>
          </a:p>
        </p:txBody>
      </p:sp>
      <p:sp>
        <p:nvSpPr>
          <p:cNvPr id="10" name="Title 1"/>
          <p:cNvSpPr txBox="1"/>
          <p:nvPr/>
        </p:nvSpPr>
        <p:spPr>
          <a:xfrm>
            <a:off x="5186403" y="1275606"/>
            <a:ext cx="2301922" cy="29544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125" dirty="0">
                <a:latin typeface="Calibri Light" panose="020F0302020204030204" pitchFamily="34" charset="0"/>
              </a:rPr>
              <a:t>Staten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4740167" y="2666374"/>
          <a:ext cx="3030906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1CC1E3A8-5B46-4796-92F8-07A7E16E9E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8628" y="2571750"/>
            <a:ext cx="4041998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95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73" y="178681"/>
            <a:ext cx="7715200" cy="857250"/>
          </a:xfrm>
        </p:spPr>
        <p:txBody>
          <a:bodyPr/>
          <a:lstStyle/>
          <a:p>
            <a:r>
              <a:rPr lang="sv-SE" sz="2400" dirty="0"/>
              <a:t>Regional lönepremie vid sifferlösa avtal och </a:t>
            </a:r>
            <a:br>
              <a:rPr lang="sv-SE" sz="2400" dirty="0"/>
            </a:br>
            <a:r>
              <a:rPr lang="sv-SE" sz="2400" dirty="0"/>
              <a:t>regional befolkningstillväxt, procent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51079" y="1200150"/>
          <a:ext cx="7715250" cy="331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8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A64E67B0-1CBF-411D-9AB4-FAF69B88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Synen på sifferlösa avtal</a:t>
            </a:r>
            <a:endParaRPr lang="en-GB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9DD245F-2F2D-4AD0-86E2-D5C2250A2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3628" y="1369219"/>
            <a:ext cx="3291222" cy="3263504"/>
          </a:xfrm>
        </p:spPr>
        <p:txBody>
          <a:bodyPr/>
          <a:lstStyle/>
          <a:p>
            <a:r>
              <a:rPr lang="sv-SE" sz="2000" dirty="0">
                <a:latin typeface="+mj-lt"/>
              </a:rPr>
              <a:t>Ett sätt att höja lönerna för eftersatta grupper (grupper med arbetskraftsbrist)</a:t>
            </a:r>
          </a:p>
          <a:p>
            <a:r>
              <a:rPr lang="sv-SE" sz="2000" dirty="0">
                <a:latin typeface="+mj-lt"/>
              </a:rPr>
              <a:t>Smörjmedel i ett annars alltför stelt system</a:t>
            </a:r>
            <a:endParaRPr lang="en-GB" sz="2000" dirty="0">
              <a:latin typeface="+mj-lt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4D3E474F-5B1A-4ED6-AB5A-EA7F32ED3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371850" cy="3263504"/>
          </a:xfrm>
        </p:spPr>
        <p:txBody>
          <a:bodyPr/>
          <a:lstStyle/>
          <a:p>
            <a:r>
              <a:rPr lang="sv-SE" sz="2000" dirty="0">
                <a:latin typeface="+mj-lt"/>
              </a:rPr>
              <a:t>Ett hot mot det nuvarande avtalssystemet och industrins märkessättning</a:t>
            </a:r>
          </a:p>
          <a:p>
            <a:r>
              <a:rPr lang="sv-SE" sz="2000" dirty="0">
                <a:latin typeface="+mj-lt"/>
              </a:rPr>
              <a:t>Legitimiteten hotas om stora grupper ”rundar” märkessättningen på ett icke transparent sätt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98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894915-5DEB-40D9-A667-5B6FD1B9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err="1"/>
              <a:t>Andel</a:t>
            </a:r>
            <a:r>
              <a:rPr lang="en-GB" sz="2000" dirty="0"/>
              <a:t> </a:t>
            </a:r>
            <a:r>
              <a:rPr lang="en-GB" sz="2000" dirty="0" err="1"/>
              <a:t>av</a:t>
            </a:r>
            <a:r>
              <a:rPr lang="en-GB" sz="2000" dirty="0"/>
              <a:t> </a:t>
            </a:r>
            <a:r>
              <a:rPr lang="en-GB" sz="2000" dirty="0" err="1"/>
              <a:t>företag</a:t>
            </a:r>
            <a:r>
              <a:rPr lang="en-GB" sz="2000" dirty="0"/>
              <a:t> med </a:t>
            </a:r>
            <a:r>
              <a:rPr lang="en-GB" sz="2000" dirty="0" err="1"/>
              <a:t>kollektivavtal</a:t>
            </a:r>
            <a:r>
              <a:rPr lang="en-GB" sz="2000" dirty="0"/>
              <a:t> </a:t>
            </a:r>
            <a:r>
              <a:rPr lang="en-GB" sz="2000" dirty="0" err="1"/>
              <a:t>som</a:t>
            </a:r>
            <a:r>
              <a:rPr lang="en-GB" sz="2000" dirty="0"/>
              <a:t> </a:t>
            </a:r>
            <a:r>
              <a:rPr lang="en-GB" sz="2000" dirty="0" err="1"/>
              <a:t>fortsatt</a:t>
            </a:r>
            <a:r>
              <a:rPr lang="en-GB" sz="2000" dirty="0"/>
              <a:t> </a:t>
            </a:r>
            <a:r>
              <a:rPr lang="en-GB" sz="2000" dirty="0" err="1"/>
              <a:t>skulle</a:t>
            </a:r>
            <a:r>
              <a:rPr lang="en-GB" sz="2000" dirty="0"/>
              <a:t> </a:t>
            </a:r>
            <a:r>
              <a:rPr lang="en-GB" sz="2000" dirty="0" err="1"/>
              <a:t>vilja</a:t>
            </a:r>
            <a:r>
              <a:rPr lang="en-GB" sz="2000" dirty="0"/>
              <a:t> ha </a:t>
            </a:r>
            <a:r>
              <a:rPr lang="en-GB" sz="2000" dirty="0" err="1"/>
              <a:t>avtal</a:t>
            </a:r>
            <a:r>
              <a:rPr lang="en-GB" sz="2000" dirty="0"/>
              <a:t> om </a:t>
            </a:r>
            <a:r>
              <a:rPr lang="en-GB" sz="2000" dirty="0" err="1"/>
              <a:t>fackets</a:t>
            </a:r>
            <a:r>
              <a:rPr lang="en-GB" sz="2000" dirty="0"/>
              <a:t> </a:t>
            </a:r>
            <a:r>
              <a:rPr lang="en-GB" sz="2000" dirty="0" err="1"/>
              <a:t>möjligheter</a:t>
            </a:r>
            <a:r>
              <a:rPr lang="en-GB" sz="2000" dirty="0"/>
              <a:t> </a:t>
            </a:r>
            <a:r>
              <a:rPr lang="en-GB" sz="2000" dirty="0" err="1"/>
              <a:t>att</a:t>
            </a:r>
            <a:r>
              <a:rPr lang="en-GB" sz="2000" dirty="0"/>
              <a:t> </a:t>
            </a:r>
            <a:r>
              <a:rPr lang="en-GB" sz="2000" dirty="0" err="1"/>
              <a:t>tvinga</a:t>
            </a:r>
            <a:r>
              <a:rPr lang="en-GB" sz="2000" dirty="0"/>
              <a:t> </a:t>
            </a:r>
            <a:r>
              <a:rPr lang="en-GB" sz="2000" dirty="0" err="1"/>
              <a:t>fram</a:t>
            </a:r>
            <a:r>
              <a:rPr lang="en-GB" sz="2000" dirty="0"/>
              <a:t> </a:t>
            </a:r>
            <a:r>
              <a:rPr lang="en-GB" sz="2000" dirty="0" err="1"/>
              <a:t>avtal</a:t>
            </a:r>
            <a:r>
              <a:rPr lang="en-GB" sz="2000" dirty="0"/>
              <a:t> </a:t>
            </a:r>
            <a:r>
              <a:rPr lang="en-GB" sz="2000" dirty="0" err="1"/>
              <a:t>försvagades</a:t>
            </a:r>
            <a:r>
              <a:rPr lang="en-GB" sz="2000" dirty="0"/>
              <a:t> </a:t>
            </a:r>
            <a:r>
              <a:rPr lang="en-GB" sz="2000" dirty="0" err="1"/>
              <a:t>efter</a:t>
            </a:r>
            <a:r>
              <a:rPr lang="en-GB" sz="2000" dirty="0"/>
              <a:t> </a:t>
            </a:r>
            <a:r>
              <a:rPr lang="en-GB" sz="2000" dirty="0" err="1"/>
              <a:t>antal</a:t>
            </a:r>
            <a:r>
              <a:rPr lang="en-GB" sz="2000" dirty="0"/>
              <a:t> </a:t>
            </a:r>
            <a:r>
              <a:rPr lang="en-GB" sz="2000" dirty="0" err="1"/>
              <a:t>anställda</a:t>
            </a:r>
            <a:r>
              <a:rPr lang="en-GB" sz="2000" dirty="0"/>
              <a:t>, </a:t>
            </a:r>
            <a:r>
              <a:rPr lang="en-GB" sz="2000" dirty="0" err="1"/>
              <a:t>procent</a:t>
            </a:r>
            <a:endParaRPr lang="en-GB" sz="2000" dirty="0"/>
          </a:p>
        </p:txBody>
      </p:sp>
      <p:graphicFrame>
        <p:nvGraphicFramePr>
          <p:cNvPr id="3" name="Chart 8">
            <a:extLst>
              <a:ext uri="{FF2B5EF4-FFF2-40B4-BE49-F238E27FC236}">
                <a16:creationId xmlns:a16="http://schemas.microsoft.com/office/drawing/2014/main" id="{AC2B09E3-7D79-4CDE-B7EA-D3EC29BF6C6A}"/>
              </a:ext>
            </a:extLst>
          </p:cNvPr>
          <p:cNvGraphicFramePr/>
          <p:nvPr/>
        </p:nvGraphicFramePr>
        <p:xfrm>
          <a:off x="1988820" y="1268730"/>
          <a:ext cx="5166360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644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428525-9C9D-477B-9A94-0989F495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Arbetslöshet bland inrikes respektive utrikes födda</a:t>
            </a:r>
            <a:endParaRPr lang="en-GB" sz="2400" dirty="0"/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D200AE42-B765-414C-9D43-5C31DC4A3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85" y="1057459"/>
            <a:ext cx="6973915" cy="344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3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05978"/>
            <a:ext cx="7715200" cy="643872"/>
          </a:xfrm>
        </p:spPr>
        <p:txBody>
          <a:bodyPr>
            <a:noAutofit/>
          </a:bodyPr>
          <a:lstStyle/>
          <a:p>
            <a:r>
              <a:rPr lang="sv-SE" dirty="0"/>
              <a:t>Få enkla jobb i Sverige</a:t>
            </a:r>
            <a:endParaRPr lang="sv-SE" sz="2700" dirty="0"/>
          </a:p>
        </p:txBody>
      </p:sp>
      <p:graphicFrame>
        <p:nvGraphicFramePr>
          <p:cNvPr id="4" name="Chart 9">
            <a:extLst>
              <a:ext uri="{FF2B5EF4-FFF2-40B4-BE49-F238E27FC236}">
                <a16:creationId xmlns:a16="http://schemas.microsoft.com/office/drawing/2014/main" id="{8EAD5984-1117-456B-919E-6FC43E54F1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85900" y="1200150"/>
          <a:ext cx="5400675" cy="3214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A9F8F484-860A-4654-87E4-B7665AD51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86" y="4266146"/>
            <a:ext cx="7328027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44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E6EAA-6E1D-4B0B-A1CA-1793F57B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05978"/>
            <a:ext cx="7308400" cy="523922"/>
          </a:xfrm>
        </p:spPr>
        <p:txBody>
          <a:bodyPr/>
          <a:lstStyle/>
          <a:p>
            <a:r>
              <a:rPr lang="sv-SE" dirty="0"/>
              <a:t>Minimilöner, tusen kronor</a:t>
            </a:r>
            <a:endParaRPr lang="en-GB" dirty="0"/>
          </a:p>
        </p:txBody>
      </p:sp>
      <p:pic>
        <p:nvPicPr>
          <p:cNvPr id="3" name="Platshållare för innehåll 8">
            <a:extLst>
              <a:ext uri="{FF2B5EF4-FFF2-40B4-BE49-F238E27FC236}">
                <a16:creationId xmlns:a16="http://schemas.microsoft.com/office/drawing/2014/main" id="{F2BA9B05-D2A3-43D7-9583-5D2E5AD33D51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63" y="1076022"/>
            <a:ext cx="6174338" cy="333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40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738DAF-C636-4BDE-B887-A96B607F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Minimilönebett i Norden 2016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4E07CBD-8F82-44F7-A777-CC6585C99B46}"/>
              </a:ext>
            </a:extLst>
          </p:cNvPr>
          <p:cNvGraphicFramePr>
            <a:graphicFrameLocks noGrp="1"/>
          </p:cNvGraphicFramePr>
          <p:nvPr/>
        </p:nvGraphicFramePr>
        <p:xfrm>
          <a:off x="627017" y="1486806"/>
          <a:ext cx="5662749" cy="181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49">
                  <a:extLst>
                    <a:ext uri="{9D8B030D-6E8A-4147-A177-3AD203B41FA5}">
                      <a16:colId xmlns:a16="http://schemas.microsoft.com/office/drawing/2014/main" val="3131139826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1973153235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971928320"/>
                    </a:ext>
                  </a:extLst>
                </a:gridCol>
              </a:tblGrid>
              <a:tr h="35558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Detaljhandel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H &amp; 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15730637"/>
                  </a:ext>
                </a:extLst>
              </a:tr>
              <a:tr h="355586">
                <a:tc>
                  <a:txBody>
                    <a:bodyPr/>
                    <a:lstStyle/>
                    <a:p>
                      <a:r>
                        <a:rPr lang="sv-SE" sz="1400" dirty="0"/>
                        <a:t>Danmark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53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5781128"/>
                  </a:ext>
                </a:extLst>
              </a:tr>
              <a:tr h="355586">
                <a:tc>
                  <a:txBody>
                    <a:bodyPr/>
                    <a:lstStyle/>
                    <a:p>
                      <a:r>
                        <a:rPr lang="sv-SE" sz="1400" dirty="0"/>
                        <a:t>Finland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47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57202090"/>
                  </a:ext>
                </a:extLst>
              </a:tr>
              <a:tr h="389221">
                <a:tc>
                  <a:txBody>
                    <a:bodyPr/>
                    <a:lstStyle/>
                    <a:p>
                      <a:r>
                        <a:rPr lang="sv-SE" sz="1400" dirty="0"/>
                        <a:t>Norge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56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45103205"/>
                  </a:ext>
                </a:extLst>
              </a:tr>
              <a:tr h="355586">
                <a:tc>
                  <a:txBody>
                    <a:bodyPr/>
                    <a:lstStyle/>
                    <a:p>
                      <a:r>
                        <a:rPr lang="sv-SE" sz="1400" dirty="0"/>
                        <a:t>Sverige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61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62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968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07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sätt att sänka minimilönen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600" y="1063229"/>
            <a:ext cx="7632080" cy="3998628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Avvägning mellan sysselsättningseffekter och fördelningseffekter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accent1"/>
                </a:solidFill>
              </a:rPr>
              <a:t>Generellt sänkta minimilöner</a:t>
            </a:r>
            <a:r>
              <a:rPr lang="sv-SE" sz="2400" dirty="0"/>
              <a:t>. </a:t>
            </a:r>
            <a:r>
              <a:rPr lang="sv-SE" sz="2000" dirty="0"/>
              <a:t>(Begränsade sysselsättningseffekter MEN potentiellt stora fördelningseffekter.)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accent1"/>
                </a:solidFill>
              </a:rPr>
              <a:t>Kollektivavtalen definierar nya typer av enkla jobb med lägre löner</a:t>
            </a:r>
            <a:r>
              <a:rPr lang="sv-SE" sz="2400" dirty="0"/>
              <a:t>. </a:t>
            </a:r>
            <a:r>
              <a:rPr lang="sv-SE" sz="2000" dirty="0"/>
              <a:t>(Sannolikt mindre negativa fördelningseffekter.)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>
                <a:solidFill>
                  <a:schemeClr val="accent1"/>
                </a:solidFill>
              </a:rPr>
              <a:t>Tidsbegränsade ingångsjobb</a:t>
            </a:r>
            <a:r>
              <a:rPr lang="sv-SE" sz="2400" dirty="0"/>
              <a:t>. </a:t>
            </a:r>
            <a:r>
              <a:rPr lang="sv-SE" sz="2000" dirty="0"/>
              <a:t>(Sannolikt mindre sysselsättningseffekter)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258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8382" y="4066854"/>
            <a:ext cx="6791218" cy="425054"/>
          </a:xfrm>
        </p:spPr>
        <p:txBody>
          <a:bodyPr/>
          <a:lstStyle/>
          <a:p>
            <a:r>
              <a:rPr lang="sv-SE" sz="1600" dirty="0"/>
              <a:t>Andel i olika arbetsmarknadstillstånd av personer som nyanställdes på enkla jobb 2005, procent av samtliga.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140431" y="371797"/>
          <a:ext cx="7171362" cy="317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8838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8382" y="4015438"/>
            <a:ext cx="6811766" cy="425054"/>
          </a:xfrm>
        </p:spPr>
        <p:txBody>
          <a:bodyPr/>
          <a:lstStyle/>
          <a:p>
            <a:r>
              <a:rPr lang="sv-SE" sz="1600" dirty="0"/>
              <a:t>Genomsnittlig årlig arbetsinkomst 2000−15 för de matchade grupperna av lågutbildade nyanställda på enkla jobb och arbetslösa i november 2005, 25−54 år, tusen kronor i 2015 års prisnivå.</a:t>
            </a:r>
            <a:endParaRPr lang="sv-SE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227760" y="387207"/>
          <a:ext cx="7155952" cy="306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588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AD2429-01F7-42F6-8613-C10D13EC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Mina slutsatser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43C9B9-942D-438C-AD68-1ABDFA823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Märkessättningen måste ta större hänsyn till läget i </a:t>
            </a:r>
            <a:r>
              <a:rPr lang="sv-SE" sz="2000" i="1" dirty="0"/>
              <a:t>hela </a:t>
            </a:r>
            <a:r>
              <a:rPr lang="sv-SE" sz="2000" dirty="0"/>
              <a:t>ekonomin</a:t>
            </a:r>
          </a:p>
          <a:p>
            <a:r>
              <a:rPr lang="sv-SE" sz="2000" dirty="0"/>
              <a:t>Relativlöneökningar behövs i stora delar av offentlig sektor med arbetskraftsbrist</a:t>
            </a:r>
          </a:p>
          <a:p>
            <a:pPr marL="0" indent="0">
              <a:buNone/>
            </a:pPr>
            <a:r>
              <a:rPr lang="sv-SE" sz="2000" dirty="0"/>
              <a:t>    - löneglidning och sifferlösa avtal räcker inte</a:t>
            </a:r>
          </a:p>
          <a:p>
            <a:pPr marL="0" indent="0">
              <a:buNone/>
            </a:pPr>
            <a:r>
              <a:rPr lang="sv-SE" sz="2000" dirty="0"/>
              <a:t>    - också större flexibilitet i centrala avtal</a:t>
            </a:r>
          </a:p>
          <a:p>
            <a:r>
              <a:rPr lang="sv-SE" sz="2000" dirty="0"/>
              <a:t>Samtidigt behövs relativlönesänkningar för lågkvalificerade jobb för att skapa sysselsättning </a:t>
            </a:r>
            <a:r>
              <a:rPr lang="sv-SE" sz="2000"/>
              <a:t>för lågutbildade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64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46E1A1-95C1-490B-AAA6-CFA29471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 huvudfrågor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2E2A1E-55DA-422F-99A8-AD385D98C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Totala löneökningar</a:t>
            </a:r>
          </a:p>
          <a:p>
            <a:r>
              <a:rPr lang="sv-SE" dirty="0"/>
              <a:t>Relativlöner och arbetskraftsbrist</a:t>
            </a:r>
          </a:p>
          <a:p>
            <a:r>
              <a:rPr lang="sv-SE" dirty="0"/>
              <a:t>Relativlöner och arbetslöshet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6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04DF79-7A55-4BAA-BEAF-ADB2DE126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historieskrivning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4180F5-D721-4C43-B3F7-C534F66A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800" dirty="0"/>
              <a:t>Stark </a:t>
            </a:r>
            <a:r>
              <a:rPr lang="sv-SE" sz="1800" b="1" dirty="0"/>
              <a:t>formell centralisering </a:t>
            </a:r>
            <a:r>
              <a:rPr lang="sv-SE" sz="1800" dirty="0"/>
              <a:t>från mitten av 1950-talet till mitten av 1970-talet</a:t>
            </a:r>
          </a:p>
          <a:p>
            <a:pPr marL="0" indent="0">
              <a:buNone/>
            </a:pPr>
            <a:r>
              <a:rPr lang="sv-SE" sz="1800" dirty="0"/>
              <a:t>   	- SAF och LO måste ta </a:t>
            </a:r>
            <a:r>
              <a:rPr lang="sv-SE" sz="1800" b="1" dirty="0"/>
              <a:t>samhällsekonomiska hänsyn</a:t>
            </a:r>
          </a:p>
          <a:p>
            <a:r>
              <a:rPr lang="sv-SE" sz="1800" dirty="0"/>
              <a:t>Gradvis erodering av centraliseringen</a:t>
            </a:r>
          </a:p>
          <a:p>
            <a:pPr marL="0" indent="0">
              <a:buNone/>
            </a:pPr>
            <a:r>
              <a:rPr lang="sv-SE" sz="1800" dirty="0"/>
              <a:t>   	- fler privatanställda tjänstemän och offentliganställda</a:t>
            </a:r>
          </a:p>
          <a:p>
            <a:pPr marL="0" indent="0">
              <a:buNone/>
            </a:pPr>
            <a:r>
              <a:rPr lang="sv-SE" sz="1800" dirty="0"/>
              <a:t>   	- förbundsvisa förhandlingar på SAF-LO-området</a:t>
            </a:r>
          </a:p>
          <a:p>
            <a:pPr marL="0" indent="0">
              <a:buNone/>
            </a:pPr>
            <a:r>
              <a:rPr lang="sv-SE" sz="1800" dirty="0"/>
              <a:t>   	- svaga incitament att ta samhällsekonomiska hänsyn</a:t>
            </a:r>
          </a:p>
          <a:p>
            <a:pPr marL="0" indent="0">
              <a:buNone/>
            </a:pPr>
            <a:r>
              <a:rPr lang="sv-SE" sz="1800" dirty="0"/>
              <a:t>   	- löne-växelkursspiral</a:t>
            </a:r>
          </a:p>
          <a:p>
            <a:r>
              <a:rPr lang="sv-SE" sz="1800" dirty="0"/>
              <a:t>Höga löneökningar trots hög arbetslöshet när konjunkturen vände (svagt) uppåt igen i mitten av 1990-talet</a:t>
            </a:r>
          </a:p>
          <a:p>
            <a:r>
              <a:rPr lang="sv-SE" sz="1800" b="1" dirty="0"/>
              <a:t>Industriavtalet </a:t>
            </a:r>
            <a:r>
              <a:rPr lang="sv-SE" sz="1800" dirty="0"/>
              <a:t>1997: självreglering av parterna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38197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97C3B8-93D1-4D78-9DB8-89BCB615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Industrins märkessättning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4B25FC-3026-4619-8AC0-22E4162E4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Parterna inom industrin åtar sig ”var och en och gemensamt att verka för att ’kostnadsmärket’ inom industrin är den norm inom vilken övriga parter på arbetsmarknaden ska hålla sig”.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80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1E85C-2E28-4301-B2A7-28791A3F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1" y="205978"/>
            <a:ext cx="7906393" cy="857250"/>
          </a:xfrm>
        </p:spPr>
        <p:txBody>
          <a:bodyPr/>
          <a:lstStyle/>
          <a:p>
            <a:r>
              <a:rPr lang="sv-SE" dirty="0"/>
              <a:t>Ramverket för industrinormeringen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8185CD-BEBD-46B1-B427-9DECC645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Industriavtalet</a:t>
            </a:r>
          </a:p>
          <a:p>
            <a:r>
              <a:rPr lang="sv-SE" sz="1800" dirty="0"/>
              <a:t>Andra förhandlingsordningsavtal</a:t>
            </a:r>
          </a:p>
          <a:p>
            <a:r>
              <a:rPr lang="sv-SE" sz="1800" dirty="0"/>
              <a:t>LOs interna samordning</a:t>
            </a:r>
          </a:p>
          <a:p>
            <a:r>
              <a:rPr lang="sv-SE" sz="1800" dirty="0"/>
              <a:t>Svenskt Näringslivs interna samordning</a:t>
            </a:r>
          </a:p>
          <a:p>
            <a:r>
              <a:rPr lang="sv-SE" sz="1800" dirty="0"/>
              <a:t>Medlingsinstitutet</a:t>
            </a:r>
          </a:p>
          <a:p>
            <a:pPr marL="0" indent="0">
              <a:buNone/>
            </a:pPr>
            <a:r>
              <a:rPr lang="sv-SE" sz="1800" dirty="0"/>
              <a:t>      - medlarna medverkar inte till avtal över industrimärket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b="1" dirty="0"/>
              <a:t>Informell samordning</a:t>
            </a:r>
            <a:r>
              <a:rPr lang="sv-SE" sz="1800" dirty="0"/>
              <a:t> som upprätthålls genom </a:t>
            </a:r>
            <a:r>
              <a:rPr lang="sv-SE" sz="1800" b="1" dirty="0"/>
              <a:t>socialt tryck</a:t>
            </a:r>
            <a:r>
              <a:rPr lang="sv-SE" sz="1800" dirty="0"/>
              <a:t> och </a:t>
            </a:r>
            <a:r>
              <a:rPr lang="sv-SE" sz="1800" b="1" dirty="0"/>
              <a:t>skambeläggning</a:t>
            </a:r>
            <a:r>
              <a:rPr lang="sv-SE" sz="1800" dirty="0"/>
              <a:t> av parter som försöker bryta mot </a:t>
            </a:r>
            <a:r>
              <a:rPr lang="sv-SE" sz="1800" dirty="0" err="1"/>
              <a:t>lönenormen</a:t>
            </a:r>
            <a:r>
              <a:rPr lang="sv-SE" sz="1800" dirty="0"/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5131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FABD5-103C-47B1-9A98-95840CE2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1" y="53340"/>
            <a:ext cx="7715200" cy="906780"/>
          </a:xfrm>
        </p:spPr>
        <p:txBody>
          <a:bodyPr/>
          <a:lstStyle/>
          <a:p>
            <a:r>
              <a:rPr lang="sv-SE" dirty="0"/>
              <a:t>Motiven för att just industrin ska normera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18748A-2B46-43FF-B154-54FB30B8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059180"/>
            <a:ext cx="7643354" cy="3656512"/>
          </a:xfrm>
        </p:spPr>
        <p:txBody>
          <a:bodyPr>
            <a:noAutofit/>
          </a:bodyPr>
          <a:lstStyle/>
          <a:p>
            <a:r>
              <a:rPr lang="sv-SE" sz="1800" dirty="0"/>
              <a:t>Industrin är en stor arbetsgivare</a:t>
            </a:r>
          </a:p>
          <a:p>
            <a:pPr marL="0" indent="0">
              <a:buNone/>
            </a:pPr>
            <a:r>
              <a:rPr lang="sv-SE" sz="1800" dirty="0"/>
              <a:t>   	- direkt och indirekt sysselsättning</a:t>
            </a:r>
          </a:p>
          <a:p>
            <a:r>
              <a:rPr lang="sv-SE" sz="1800" dirty="0"/>
              <a:t>Särskilt starka incitament för återhållsamma löneökningar i den internationellt konkurrensutsatta sektorn</a:t>
            </a:r>
          </a:p>
          <a:p>
            <a:pPr marL="0" indent="0">
              <a:buNone/>
            </a:pPr>
            <a:r>
              <a:rPr lang="sv-SE" sz="1800" dirty="0"/>
              <a:t>   	- svårt övervältra löneökningar på priserna</a:t>
            </a:r>
          </a:p>
          <a:p>
            <a:pPr marL="0" indent="0">
              <a:buNone/>
            </a:pPr>
            <a:r>
              <a:rPr lang="sv-SE" sz="1800" dirty="0"/>
              <a:t>   	- ursprungligen resonemang för fast växelkurs</a:t>
            </a:r>
          </a:p>
          <a:p>
            <a:pPr marL="0" indent="0">
              <a:buNone/>
            </a:pPr>
            <a:r>
              <a:rPr lang="sv-SE" sz="1800" dirty="0"/>
              <a:t>   	- ”dubbla incitament” för återhållsamhet med inflationsmål och</a:t>
            </a:r>
          </a:p>
          <a:p>
            <a:pPr marL="0" indent="0">
              <a:buNone/>
            </a:pPr>
            <a:r>
              <a:rPr lang="sv-SE" sz="1800" dirty="0"/>
              <a:t>    	   rörlig växelkurs</a:t>
            </a:r>
          </a:p>
          <a:p>
            <a:pPr marL="0" indent="0">
              <a:buNone/>
            </a:pPr>
            <a:r>
              <a:rPr lang="sv-SE" sz="1800" dirty="0"/>
              <a:t>   	- effekter på vinster och sysselsättning vid oförändrad växelkurs</a:t>
            </a:r>
          </a:p>
          <a:p>
            <a:pPr marL="0" indent="0">
              <a:buNone/>
            </a:pPr>
            <a:r>
              <a:rPr lang="sv-SE" sz="1800" dirty="0"/>
              <a:t>   	- dessutom positiva effekter till följd av svagare krona om räntan</a:t>
            </a:r>
          </a:p>
          <a:p>
            <a:pPr marL="0" indent="0">
              <a:buNone/>
            </a:pPr>
            <a:r>
              <a:rPr lang="sv-SE" sz="1800" dirty="0"/>
              <a:t>                 hålls låg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4143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7089" y="205979"/>
            <a:ext cx="7180591" cy="822721"/>
          </a:xfrm>
        </p:spPr>
        <p:txBody>
          <a:bodyPr/>
          <a:lstStyle/>
          <a:p>
            <a:r>
              <a:rPr lang="sv-SE" dirty="0"/>
              <a:t>Löneökningar i näringslivet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89" y="1450304"/>
            <a:ext cx="6496050" cy="316491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mall IFN svensk design 2014">
  <a:themeElements>
    <a:clrScheme name="Design IFN 2014">
      <a:dk1>
        <a:srgbClr val="000000"/>
      </a:dk1>
      <a:lt1>
        <a:sysClr val="window" lastClr="FFFFFF"/>
      </a:lt1>
      <a:dk2>
        <a:srgbClr val="FFFFFF"/>
      </a:dk2>
      <a:lt2>
        <a:srgbClr val="EEECE1"/>
      </a:lt2>
      <a:accent1>
        <a:srgbClr val="880A26"/>
      </a:accent1>
      <a:accent2>
        <a:srgbClr val="76741E"/>
      </a:accent2>
      <a:accent3>
        <a:srgbClr val="559398"/>
      </a:accent3>
      <a:accent4>
        <a:srgbClr val="706F6F"/>
      </a:accent4>
      <a:accent5>
        <a:srgbClr val="BA7300"/>
      </a:accent5>
      <a:accent6>
        <a:srgbClr val="63496E"/>
      </a:accent6>
      <a:hlink>
        <a:srgbClr val="880A26"/>
      </a:hlink>
      <a:folHlink>
        <a:srgbClr val="76741E"/>
      </a:folHlink>
    </a:clrScheme>
    <a:fontScheme name="IUI Engelsk Färg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Engelsk Färg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FAC5D6C2-4649-4599-96E0-1C6CD1CE1F5F}" vid="{BFF647F3-CD9B-41BE-BCEF-7736D33EB1E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AC5D6C2-4649-4599-96E0-1C6CD1CE1F5F}" vid="{A059FF65-E358-4AD9-AAAE-1F9B7D16C3AE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F5E764C3251541AB25FE95FEED0631" ma:contentTypeVersion="4" ma:contentTypeDescription="Skapa ett nytt dokument." ma:contentTypeScope="" ma:versionID="a39692c6fa89078cf10e85e382c1f67c">
  <xsd:schema xmlns:xsd="http://www.w3.org/2001/XMLSchema" xmlns:xs="http://www.w3.org/2001/XMLSchema" xmlns:p="http://schemas.microsoft.com/office/2006/metadata/properties" xmlns:ns2="dde8bdef-401e-4d46-8e1a-5aa919e4c331" targetNamespace="http://schemas.microsoft.com/office/2006/metadata/properties" ma:root="true" ma:fieldsID="8e33c057df6320171018ec24a8b2ab67" ns2:_="">
    <xsd:import namespace="dde8bdef-401e-4d46-8e1a-5aa919e4c331"/>
    <xsd:element name="properties">
      <xsd:complexType>
        <xsd:sequence>
          <xsd:element name="documentManagement">
            <xsd:complexType>
              <xsd:all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8bdef-401e-4d46-8e1a-5aa919e4c331" elementFormDefault="qualified">
    <xsd:import namespace="http://schemas.microsoft.com/office/2006/documentManagement/types"/>
    <xsd:import namespace="http://schemas.microsoft.com/office/infopath/2007/PartnerControls"/>
    <xsd:element name="Kommentar" ma:index="4" nillable="true" ma:displayName="Kommentar" ma:internalName="Kommentar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ehållstyp" ma:readOnly="true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Kommentar xmlns="dde8bdef-401e-4d46-8e1a-5aa919e4c33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07ACB4-CBD8-4211-B251-C298C967CD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8bdef-401e-4d46-8e1a-5aa919e4c3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87EBF-152E-4B54-80A6-E1C9C8776E7F}">
  <ds:schemaRefs>
    <ds:schemaRef ds:uri="http://schemas.microsoft.com/office/2006/documentManagement/types"/>
    <ds:schemaRef ds:uri="http://purl.org/dc/terms/"/>
    <ds:schemaRef ds:uri="http://purl.org/dc/dcmitype/"/>
    <ds:schemaRef ds:uri="dde8bdef-401e-4d46-8e1a-5aa919e4c33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61C328-8776-4E1F-853C-D49368CA31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</TotalTime>
  <Words>1195</Words>
  <Application>Microsoft Office PowerPoint</Application>
  <PresentationFormat>Bildspel på skärmen (16:9)</PresentationFormat>
  <Paragraphs>190</Paragraphs>
  <Slides>37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Powerpointmall IFN svensk design 2014</vt:lpstr>
      <vt:lpstr>Anpassad formgivning</vt:lpstr>
      <vt:lpstr>Hur fungerar svensk lönebildning?</vt:lpstr>
      <vt:lpstr>Täckningsgrad för kollektivavtal samt organisationsgrad för fack och arbetsgivare i Sverige, procent av anställda 16–64 år, hela ekonomin</vt:lpstr>
      <vt:lpstr>Andel av företag med kollektivavtal som fortsatt skulle vilja ha avtal om fackets möjligheter att tvinga fram avtal försvagades efter antal anställda, procent</vt:lpstr>
      <vt:lpstr>Tre huvudfrågor</vt:lpstr>
      <vt:lpstr>Kort historieskrivning</vt:lpstr>
      <vt:lpstr>Industrins märkessättning</vt:lpstr>
      <vt:lpstr>Ramverket för industrinormeringen</vt:lpstr>
      <vt:lpstr>Motiven för att just industrin ska normera</vt:lpstr>
      <vt:lpstr>Löneökningar i näringslivet</vt:lpstr>
      <vt:lpstr>Timlöneökning och arbetsmarknadsgap</vt:lpstr>
      <vt:lpstr>Varför så låga löneökningar?</vt:lpstr>
      <vt:lpstr>Produktivitetsökning i näringslivet</vt:lpstr>
      <vt:lpstr>Två tankemodeller</vt:lpstr>
      <vt:lpstr>Har löneökningarna blivit för låga?</vt:lpstr>
      <vt:lpstr>Brist på arbetskraft: andel arbetsställen med rekryteringsproblem </vt:lpstr>
      <vt:lpstr>PowerPoint-presentation</vt:lpstr>
      <vt:lpstr>Demografisk utveckling av stor betydelse</vt:lpstr>
      <vt:lpstr>Befolkning 20-64 år som andel av total befolkning (vänster) samt bytesbalans- och handelsbalanssaldo som andel av BNP (höger)</vt:lpstr>
      <vt:lpstr>Underskott av utbildade inom fem år</vt:lpstr>
      <vt:lpstr>Möjliga reformer av lönenormeringen</vt:lpstr>
      <vt:lpstr>Två tankemodeller</vt:lpstr>
      <vt:lpstr>Vilken är lämplig ökningstakt för lönekostnaderna?</vt:lpstr>
      <vt:lpstr>Andra sätt att åstadkomma löneökningar på än i centrala avtal</vt:lpstr>
      <vt:lpstr>Anmärkningsvärt låg löneglidning under senare år</vt:lpstr>
      <vt:lpstr>Löneökningar i näringslivet</vt:lpstr>
      <vt:lpstr>Medlingsinstitutets sju avtalstyper</vt:lpstr>
      <vt:lpstr>Graden av central styrning av det totala utrymmet, efter sektor</vt:lpstr>
      <vt:lpstr>Regional lönepremie vid sifferlösa avtal och  regional befolkningstillväxt, procent</vt:lpstr>
      <vt:lpstr>Synen på sifferlösa avtal</vt:lpstr>
      <vt:lpstr>Arbetslöshet bland inrikes respektive utrikes födda</vt:lpstr>
      <vt:lpstr>Få enkla jobb i Sverige</vt:lpstr>
      <vt:lpstr>Minimilöner, tusen kronor</vt:lpstr>
      <vt:lpstr>Minimilönebett i Norden 2016</vt:lpstr>
      <vt:lpstr>Olika sätt att sänka minimilönen</vt:lpstr>
      <vt:lpstr>Andel i olika arbetsmarknadstillstånd av personer som nyanställdes på enkla jobb 2005, procent av samtliga.</vt:lpstr>
      <vt:lpstr>Genomsnittlig årlig arbetsinkomst 2000−15 för de matchade grupperna av lågutbildade nyanställda på enkla jobb och arbetslösa i november 2005, 25−54 år, tusen kronor i 2015 års prisnivå.</vt:lpstr>
      <vt:lpstr>Mina slutsatser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på föredraget ska skrivas här ─ inte längre än två rader</dc:title>
  <dc:creator>Jörgen Nilson</dc:creator>
  <cp:lastModifiedBy>Lars Calmfors</cp:lastModifiedBy>
  <cp:revision>110</cp:revision>
  <cp:lastPrinted>2020-03-03T16:53:46Z</cp:lastPrinted>
  <dcterms:created xsi:type="dcterms:W3CDTF">2017-04-04T08:45:10Z</dcterms:created>
  <dcterms:modified xsi:type="dcterms:W3CDTF">2020-03-06T16:41:19Z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ommentar">
    <vt:lpwstr/>
  </property>
  <property fmtid="{D5CDD505-2E9C-101B-9397-08002B2CF9AE}" pid="3" name="ContentTypeId">
    <vt:lpwstr>0x010100FDF5E764C3251541AB25FE95FEED0631</vt:lpwstr>
  </property>
</Properties>
</file>