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9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5" r:id="rId20"/>
    <p:sldId id="273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D4D3-2F7E-4496-B3E1-EA8752998AB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C056-5280-4219-B804-38091B711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D4D3-2F7E-4496-B3E1-EA8752998AB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C056-5280-4219-B804-38091B711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D4D3-2F7E-4496-B3E1-EA8752998AB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C056-5280-4219-B804-38091B711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22328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D4D3-2F7E-4496-B3E1-EA8752998AB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C056-5280-4219-B804-38091B711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D4D3-2F7E-4496-B3E1-EA8752998AB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C056-5280-4219-B804-38091B711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D4D3-2F7E-4496-B3E1-EA8752998AB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C056-5280-4219-B804-38091B711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D4D3-2F7E-4496-B3E1-EA8752998AB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C056-5280-4219-B804-38091B711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D4D3-2F7E-4496-B3E1-EA8752998AB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C056-5280-4219-B804-38091B711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D4D3-2F7E-4496-B3E1-EA8752998AB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C056-5280-4219-B804-38091B711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D4D3-2F7E-4496-B3E1-EA8752998AB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C056-5280-4219-B804-38091B711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CD4D3-2F7E-4496-B3E1-EA8752998AB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2C056-5280-4219-B804-38091B711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CD4D3-2F7E-4496-B3E1-EA8752998ABC}" type="datetimeFigureOut">
              <a:rPr lang="en-US" smtClean="0"/>
              <a:pPr/>
              <a:t>4/22/2015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2C056-5280-4219-B804-38091B711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The case for Swedish tax reform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Revisiting tax reform – a European Perspective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European Commission – Stockholm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23 April </a:t>
            </a:r>
            <a:r>
              <a:rPr lang="sv-SE" dirty="0" smtClean="0">
                <a:solidFill>
                  <a:schemeClr val="tx1"/>
                </a:solidFill>
              </a:rPr>
              <a:t>2015</a:t>
            </a:r>
            <a:endParaRPr lang="sv-SE" dirty="0" smtClean="0">
              <a:solidFill>
                <a:schemeClr val="tx1"/>
              </a:solidFill>
            </a:endParaRPr>
          </a:p>
          <a:p>
            <a:endParaRPr lang="sv-SE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Changes in the </a:t>
            </a:r>
            <a:r>
              <a:rPr lang="sv-SE" dirty="0" err="1" smtClean="0">
                <a:solidFill>
                  <a:srgbClr val="002060"/>
                </a:solidFill>
              </a:rPr>
              <a:t>economic</a:t>
            </a:r>
            <a:r>
              <a:rPr lang="sv-SE" dirty="0" smtClean="0">
                <a:solidFill>
                  <a:srgbClr val="002060"/>
                </a:solidFill>
              </a:rPr>
              <a:t> </a:t>
            </a:r>
            <a:r>
              <a:rPr lang="sv-SE" dirty="0" err="1" smtClean="0">
                <a:solidFill>
                  <a:srgbClr val="002060"/>
                </a:solidFill>
              </a:rPr>
              <a:t>environment</a:t>
            </a:r>
            <a:r>
              <a:rPr lang="sv-SE" dirty="0">
                <a:solidFill>
                  <a:srgbClr val="002060"/>
                </a:solidFill>
              </a:rPr>
              <a:t> </a:t>
            </a:r>
            <a:r>
              <a:rPr lang="sv-SE" dirty="0" err="1" smtClean="0">
                <a:solidFill>
                  <a:srgbClr val="002060"/>
                </a:solidFill>
              </a:rPr>
              <a:t>cont</a:t>
            </a:r>
            <a:r>
              <a:rPr lang="sv-SE" dirty="0" smtClean="0">
                <a:solidFill>
                  <a:srgbClr val="002060"/>
                </a:solidFill>
              </a:rPr>
              <a:t>. (2)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err="1" smtClean="0"/>
              <a:t>Lower</a:t>
            </a:r>
            <a:r>
              <a:rPr lang="sv-SE" dirty="0" smtClean="0"/>
              <a:t> inflation has </a:t>
            </a:r>
            <a:r>
              <a:rPr lang="sv-SE" dirty="0" err="1" smtClean="0"/>
              <a:t>reduced</a:t>
            </a:r>
            <a:r>
              <a:rPr lang="sv-SE" dirty="0" smtClean="0"/>
              <a:t> </a:t>
            </a:r>
            <a:r>
              <a:rPr lang="sv-SE" dirty="0" err="1" smtClean="0"/>
              <a:t>capital</a:t>
            </a:r>
            <a:r>
              <a:rPr lang="sv-SE" dirty="0" smtClean="0"/>
              <a:t> </a:t>
            </a:r>
            <a:r>
              <a:rPr lang="sv-SE" dirty="0" err="1" smtClean="0"/>
              <a:t>income</a:t>
            </a:r>
            <a:r>
              <a:rPr lang="sv-SE" dirty="0" smtClean="0"/>
              <a:t> taxation </a:t>
            </a:r>
            <a:r>
              <a:rPr lang="sv-SE" dirty="0" err="1" smtClean="0"/>
              <a:t>of</a:t>
            </a:r>
            <a:r>
              <a:rPr lang="sv-SE" dirty="0" smtClean="0"/>
              <a:t> real </a:t>
            </a:r>
            <a:r>
              <a:rPr lang="sv-SE" dirty="0" err="1" smtClean="0"/>
              <a:t>returns</a:t>
            </a:r>
            <a:endParaRPr lang="sv-SE" dirty="0" smtClean="0"/>
          </a:p>
          <a:p>
            <a:r>
              <a:rPr lang="sv-SE" dirty="0" smtClean="0"/>
              <a:t>Real rate </a:t>
            </a:r>
            <a:r>
              <a:rPr lang="sv-SE" dirty="0" smtClean="0"/>
              <a:t>of return of 4 per cent, inflation of 3 per cent and nominal rate of return of 7 per cent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- 30 per cent nominal taxation gives 2,1/4 = 50 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dirty="0" smtClean="0"/>
              <a:t>       </a:t>
            </a:r>
            <a:r>
              <a:rPr lang="sv-SE" dirty="0" smtClean="0"/>
              <a:t>per</a:t>
            </a:r>
            <a:r>
              <a:rPr lang="sv-SE" dirty="0" smtClean="0"/>
              <a:t> </a:t>
            </a:r>
            <a:r>
              <a:rPr lang="sv-SE" dirty="0" smtClean="0"/>
              <a:t>cent </a:t>
            </a:r>
            <a:r>
              <a:rPr lang="sv-SE" dirty="0" smtClean="0"/>
              <a:t>taxation of the real rate of return</a:t>
            </a:r>
          </a:p>
          <a:p>
            <a:r>
              <a:rPr lang="sv-SE" dirty="0" smtClean="0"/>
              <a:t>Real rate </a:t>
            </a:r>
            <a:r>
              <a:rPr lang="sv-SE" dirty="0" smtClean="0"/>
              <a:t>of return of 4 per cent, inflation of 0 </a:t>
            </a:r>
            <a:r>
              <a:rPr lang="sv-SE" dirty="0" smtClean="0"/>
              <a:t>per </a:t>
            </a:r>
            <a:r>
              <a:rPr lang="sv-SE" dirty="0" smtClean="0"/>
              <a:t>cent and nominal rate of return of 4 per cent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- 30 per cent nominal taxation gives 1,2/4 = 30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per cent taxation </a:t>
            </a:r>
            <a:r>
              <a:rPr lang="sv-SE" dirty="0" err="1" smtClean="0"/>
              <a:t>of</a:t>
            </a:r>
            <a:r>
              <a:rPr lang="sv-SE" dirty="0" smtClean="0"/>
              <a:t> the real rate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return</a:t>
            </a:r>
            <a:r>
              <a:rPr lang="sv-SE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xmlns="" val="420867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3600" dirty="0" err="1" smtClean="0">
                <a:solidFill>
                  <a:srgbClr val="002060"/>
                </a:solidFill>
              </a:rPr>
              <a:t>Developments</a:t>
            </a:r>
            <a:r>
              <a:rPr lang="sv-SE" sz="3600" dirty="0" smtClean="0">
                <a:solidFill>
                  <a:srgbClr val="002060"/>
                </a:solidFill>
              </a:rPr>
              <a:t> </a:t>
            </a:r>
            <a:r>
              <a:rPr lang="sv-SE" sz="3600" dirty="0" err="1" smtClean="0">
                <a:solidFill>
                  <a:srgbClr val="002060"/>
                </a:solidFill>
              </a:rPr>
              <a:t>of</a:t>
            </a:r>
            <a:r>
              <a:rPr lang="sv-SE" sz="3600" dirty="0" smtClean="0">
                <a:solidFill>
                  <a:srgbClr val="002060"/>
                </a:solidFill>
              </a:rPr>
              <a:t> the </a:t>
            </a:r>
            <a:r>
              <a:rPr lang="sv-SE" sz="3600" dirty="0" err="1" smtClean="0">
                <a:solidFill>
                  <a:srgbClr val="002060"/>
                </a:solidFill>
              </a:rPr>
              <a:t>economic</a:t>
            </a:r>
            <a:r>
              <a:rPr lang="sv-SE" sz="3600" dirty="0" smtClean="0">
                <a:solidFill>
                  <a:srgbClr val="002060"/>
                </a:solidFill>
              </a:rPr>
              <a:t> </a:t>
            </a:r>
            <a:r>
              <a:rPr lang="sv-SE" sz="3600" dirty="0" err="1" smtClean="0">
                <a:solidFill>
                  <a:srgbClr val="002060"/>
                </a:solidFill>
              </a:rPr>
              <a:t>environment</a:t>
            </a:r>
            <a:r>
              <a:rPr lang="sv-SE" sz="3600" dirty="0" smtClean="0">
                <a:solidFill>
                  <a:srgbClr val="002060"/>
                </a:solidFill>
              </a:rPr>
              <a:t> and </a:t>
            </a:r>
            <a:r>
              <a:rPr lang="sv-SE" sz="3600" dirty="0" err="1" smtClean="0">
                <a:solidFill>
                  <a:srgbClr val="002060"/>
                </a:solidFill>
              </a:rPr>
              <a:t>changes</a:t>
            </a:r>
            <a:r>
              <a:rPr lang="sv-SE" sz="3600" dirty="0" smtClean="0">
                <a:solidFill>
                  <a:srgbClr val="002060"/>
                </a:solidFill>
              </a:rPr>
              <a:t> in the tax system</a:t>
            </a:r>
            <a:endParaRPr lang="sv-SE" sz="3600" dirty="0">
              <a:solidFill>
                <a:srgbClr val="002060"/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Changes in </a:t>
            </a:r>
            <a:r>
              <a:rPr lang="sv-SE" dirty="0" err="1" smtClean="0"/>
              <a:t>conformity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developments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err="1" smtClean="0"/>
              <a:t>Lower</a:t>
            </a:r>
            <a:r>
              <a:rPr lang="sv-SE" dirty="0" smtClean="0"/>
              <a:t> </a:t>
            </a:r>
            <a:r>
              <a:rPr lang="sv-SE" dirty="0" err="1" smtClean="0"/>
              <a:t>corporate</a:t>
            </a:r>
            <a:r>
              <a:rPr lang="sv-SE" dirty="0" smtClean="0"/>
              <a:t> </a:t>
            </a:r>
            <a:r>
              <a:rPr lang="sv-SE" dirty="0" err="1" smtClean="0"/>
              <a:t>income</a:t>
            </a:r>
            <a:r>
              <a:rPr lang="sv-SE" dirty="0" smtClean="0"/>
              <a:t> taxation</a:t>
            </a:r>
          </a:p>
          <a:p>
            <a:r>
              <a:rPr lang="sv-SE" dirty="0" err="1" smtClean="0"/>
              <a:t>Earned</a:t>
            </a:r>
            <a:r>
              <a:rPr lang="sv-SE" dirty="0" smtClean="0"/>
              <a:t> </a:t>
            </a:r>
            <a:r>
              <a:rPr lang="sv-SE" dirty="0" err="1" smtClean="0"/>
              <a:t>income</a:t>
            </a:r>
            <a:r>
              <a:rPr lang="sv-SE" dirty="0" smtClean="0"/>
              <a:t> tax </a:t>
            </a:r>
            <a:r>
              <a:rPr lang="sv-SE" dirty="0" err="1" smtClean="0"/>
              <a:t>credits</a:t>
            </a:r>
            <a:endParaRPr lang="sv-SE" dirty="0" smtClean="0"/>
          </a:p>
          <a:p>
            <a:r>
              <a:rPr lang="sv-SE" dirty="0" smtClean="0"/>
              <a:t>Tax </a:t>
            </a:r>
            <a:r>
              <a:rPr lang="sv-SE" dirty="0" err="1" smtClean="0"/>
              <a:t>reduction</a:t>
            </a:r>
            <a:r>
              <a:rPr lang="sv-SE" dirty="0" smtClean="0"/>
              <a:t> for </a:t>
            </a:r>
            <a:r>
              <a:rPr lang="sv-SE" dirty="0" err="1" smtClean="0"/>
              <a:t>household</a:t>
            </a:r>
            <a:r>
              <a:rPr lang="sv-SE" dirty="0" smtClean="0"/>
              <a:t> services</a:t>
            </a:r>
          </a:p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Changes in </a:t>
            </a:r>
            <a:r>
              <a:rPr lang="sv-SE" dirty="0" err="1" smtClean="0"/>
              <a:t>conflict</a:t>
            </a:r>
            <a:r>
              <a:rPr lang="sv-SE" dirty="0" smtClean="0"/>
              <a:t> </a:t>
            </a:r>
            <a:r>
              <a:rPr lang="sv-SE" dirty="0" err="1" smtClean="0"/>
              <a:t>with</a:t>
            </a:r>
            <a:r>
              <a:rPr lang="sv-SE" dirty="0" smtClean="0"/>
              <a:t> </a:t>
            </a:r>
            <a:r>
              <a:rPr lang="sv-SE" dirty="0" err="1" smtClean="0"/>
              <a:t>developments</a:t>
            </a:r>
            <a:r>
              <a:rPr lang="sv-SE" dirty="0" smtClean="0"/>
              <a:t>  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Abolition </a:t>
            </a:r>
            <a:r>
              <a:rPr lang="sv-SE" dirty="0" err="1"/>
              <a:t>of</a:t>
            </a:r>
            <a:r>
              <a:rPr lang="sv-SE" dirty="0"/>
              <a:t> real </a:t>
            </a:r>
            <a:r>
              <a:rPr lang="sv-SE" dirty="0" err="1" smtClean="0"/>
              <a:t>estate</a:t>
            </a:r>
            <a:r>
              <a:rPr lang="sv-SE" dirty="0" smtClean="0"/>
              <a:t> tax</a:t>
            </a:r>
          </a:p>
          <a:p>
            <a:r>
              <a:rPr lang="sv-SE" dirty="0" err="1" smtClean="0"/>
              <a:t>Higher</a:t>
            </a:r>
            <a:r>
              <a:rPr lang="sv-SE" dirty="0" smtClean="0"/>
              <a:t> marginal </a:t>
            </a:r>
            <a:r>
              <a:rPr lang="sv-SE" dirty="0" err="1" smtClean="0"/>
              <a:t>taxes</a:t>
            </a:r>
            <a:r>
              <a:rPr lang="sv-SE" dirty="0" smtClean="0"/>
              <a:t> on </a:t>
            </a:r>
            <a:r>
              <a:rPr lang="sv-SE" dirty="0" err="1" smtClean="0"/>
              <a:t>labour</a:t>
            </a:r>
            <a:r>
              <a:rPr lang="sv-SE" dirty="0" smtClean="0"/>
              <a:t> </a:t>
            </a:r>
            <a:r>
              <a:rPr lang="sv-SE" dirty="0" err="1" smtClean="0"/>
              <a:t>income</a:t>
            </a:r>
            <a:endParaRPr lang="sv-SE" dirty="0" smtClean="0"/>
          </a:p>
          <a:p>
            <a:r>
              <a:rPr lang="sv-SE" dirty="0" err="1" smtClean="0"/>
              <a:t>Lower</a:t>
            </a:r>
            <a:r>
              <a:rPr lang="sv-SE" dirty="0" smtClean="0"/>
              <a:t> </a:t>
            </a:r>
            <a:r>
              <a:rPr lang="sv-SE" dirty="0" err="1" smtClean="0"/>
              <a:t>capital</a:t>
            </a:r>
            <a:r>
              <a:rPr lang="sv-SE" dirty="0" smtClean="0"/>
              <a:t> </a:t>
            </a:r>
            <a:r>
              <a:rPr lang="sv-SE" dirty="0" err="1" smtClean="0"/>
              <a:t>income</a:t>
            </a:r>
            <a:r>
              <a:rPr lang="sv-SE" dirty="0" smtClean="0"/>
              <a:t> taxation</a:t>
            </a:r>
          </a:p>
          <a:p>
            <a:r>
              <a:rPr lang="sv-SE" dirty="0" smtClean="0"/>
              <a:t>Abolition </a:t>
            </a:r>
            <a:r>
              <a:rPr lang="sv-SE" dirty="0" err="1" smtClean="0"/>
              <a:t>of</a:t>
            </a:r>
            <a:r>
              <a:rPr lang="sv-SE" dirty="0" smtClean="0"/>
              <a:t> gift, </a:t>
            </a:r>
            <a:r>
              <a:rPr lang="sv-SE" dirty="0" err="1" smtClean="0"/>
              <a:t>inheritance</a:t>
            </a:r>
            <a:r>
              <a:rPr lang="sv-SE" dirty="0" smtClean="0"/>
              <a:t> and </a:t>
            </a:r>
            <a:r>
              <a:rPr lang="sv-SE" dirty="0" err="1" smtClean="0"/>
              <a:t>wealth</a:t>
            </a:r>
            <a:r>
              <a:rPr lang="sv-SE" dirty="0" smtClean="0"/>
              <a:t> </a:t>
            </a:r>
            <a:r>
              <a:rPr lang="sv-SE" dirty="0" err="1" smtClean="0"/>
              <a:t>taxes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95159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2060"/>
                </a:solidFill>
              </a:rPr>
              <a:t>Other</a:t>
            </a:r>
            <a:r>
              <a:rPr lang="sv-SE" dirty="0" smtClean="0">
                <a:solidFill>
                  <a:srgbClr val="002060"/>
                </a:solidFill>
              </a:rPr>
              <a:t> arguments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err="1" smtClean="0"/>
              <a:t>Also</a:t>
            </a:r>
            <a:r>
              <a:rPr lang="sv-SE" dirty="0" smtClean="0"/>
              <a:t> arguments in </a:t>
            </a:r>
            <a:r>
              <a:rPr lang="sv-SE" dirty="0" err="1" smtClean="0"/>
              <a:t>favour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lower</a:t>
            </a:r>
            <a:r>
              <a:rPr lang="sv-SE" dirty="0" smtClean="0"/>
              <a:t> </a:t>
            </a:r>
            <a:r>
              <a:rPr lang="sv-SE" dirty="0" err="1" smtClean="0"/>
              <a:t>capital</a:t>
            </a:r>
            <a:r>
              <a:rPr lang="sv-SE" dirty="0" smtClean="0"/>
              <a:t> </a:t>
            </a:r>
            <a:r>
              <a:rPr lang="sv-SE" dirty="0" err="1" smtClean="0"/>
              <a:t>income</a:t>
            </a:r>
            <a:r>
              <a:rPr lang="sv-SE" dirty="0" smtClean="0"/>
              <a:t> taxation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</a:t>
            </a:r>
            <a:r>
              <a:rPr lang="sv-SE" dirty="0" smtClean="0"/>
              <a:t>high </a:t>
            </a:r>
            <a:r>
              <a:rPr lang="sv-SE" dirty="0" smtClean="0"/>
              <a:t>efficiency costs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</a:t>
            </a:r>
            <a:r>
              <a:rPr lang="sv-SE" dirty="0" err="1" smtClean="0"/>
              <a:t>savings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sensitive </a:t>
            </a:r>
            <a:r>
              <a:rPr lang="sv-SE" dirty="0" err="1" smtClean="0"/>
              <a:t>to</a:t>
            </a:r>
            <a:r>
              <a:rPr lang="sv-SE" dirty="0" smtClean="0"/>
              <a:t> the </a:t>
            </a:r>
            <a:r>
              <a:rPr lang="sv-SE" dirty="0" err="1" smtClean="0"/>
              <a:t>return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</a:t>
            </a:r>
            <a:r>
              <a:rPr lang="sv-SE" dirty="0" err="1" smtClean="0"/>
              <a:t>incentives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supply</a:t>
            </a:r>
            <a:r>
              <a:rPr lang="sv-SE" dirty="0" smtClean="0"/>
              <a:t> </a:t>
            </a:r>
            <a:r>
              <a:rPr lang="sv-SE" dirty="0" err="1" smtClean="0"/>
              <a:t>labour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also</a:t>
            </a:r>
            <a:r>
              <a:rPr lang="sv-SE" dirty="0" smtClean="0"/>
              <a:t> </a:t>
            </a:r>
            <a:r>
              <a:rPr lang="sv-SE" dirty="0" err="1" smtClean="0"/>
              <a:t>affected</a:t>
            </a:r>
            <a:endParaRPr lang="sv-SE" dirty="0" smtClean="0"/>
          </a:p>
          <a:p>
            <a:r>
              <a:rPr lang="sv-SE" dirty="0" err="1" smtClean="0"/>
              <a:t>Differentiation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VAT rates hard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defend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Rates </a:t>
            </a:r>
            <a:r>
              <a:rPr lang="sv-SE" dirty="0" err="1" smtClean="0"/>
              <a:t>have</a:t>
            </a:r>
            <a:r>
              <a:rPr lang="sv-SE" dirty="0" smtClean="0"/>
              <a:t> </a:t>
            </a:r>
            <a:r>
              <a:rPr lang="sv-SE" dirty="0" err="1" smtClean="0"/>
              <a:t>been</a:t>
            </a:r>
            <a:r>
              <a:rPr lang="sv-SE" dirty="0" smtClean="0"/>
              <a:t> </a:t>
            </a:r>
            <a:r>
              <a:rPr lang="sv-SE" dirty="0" err="1" smtClean="0"/>
              <a:t>reduced</a:t>
            </a:r>
            <a:r>
              <a:rPr lang="sv-SE" dirty="0" smtClean="0"/>
              <a:t> </a:t>
            </a:r>
            <a:r>
              <a:rPr lang="sv-SE" dirty="0" err="1" smtClean="0"/>
              <a:t>where</a:t>
            </a:r>
            <a:r>
              <a:rPr lang="sv-SE" dirty="0" smtClean="0"/>
              <a:t> </a:t>
            </a:r>
            <a:r>
              <a:rPr lang="sv-SE" dirty="0" err="1" smtClean="0"/>
              <a:t>they</a:t>
            </a:r>
            <a:r>
              <a:rPr lang="sv-SE" dirty="0" smtClean="0"/>
              <a:t> </a:t>
            </a:r>
            <a:r>
              <a:rPr lang="sv-SE" dirty="0" err="1" smtClean="0"/>
              <a:t>should</a:t>
            </a:r>
            <a:r>
              <a:rPr lang="sv-SE" dirty="0" smtClean="0"/>
              <a:t> be </a:t>
            </a:r>
            <a:r>
              <a:rPr lang="sv-SE" dirty="0" err="1" smtClean="0"/>
              <a:t>high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</a:t>
            </a:r>
            <a:r>
              <a:rPr lang="sv-SE" dirty="0" err="1" smtClean="0"/>
              <a:t>Food</a:t>
            </a:r>
            <a:r>
              <a:rPr lang="sv-SE" dirty="0" smtClean="0"/>
              <a:t> (</a:t>
            </a:r>
            <a:r>
              <a:rPr lang="sv-SE" dirty="0" err="1" smtClean="0"/>
              <a:t>low</a:t>
            </a:r>
            <a:r>
              <a:rPr lang="sv-SE" dirty="0" smtClean="0"/>
              <a:t> </a:t>
            </a:r>
            <a:r>
              <a:rPr lang="sv-SE" dirty="0" err="1" smtClean="0"/>
              <a:t>sensitivity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demand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price</a:t>
            </a:r>
            <a:r>
              <a:rPr lang="sv-SE" dirty="0" smtClean="0"/>
              <a:t>)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</a:t>
            </a:r>
            <a:r>
              <a:rPr lang="sv-SE" dirty="0" err="1" smtClean="0"/>
              <a:t>Cultural</a:t>
            </a:r>
            <a:r>
              <a:rPr lang="sv-SE" dirty="0" smtClean="0"/>
              <a:t> events, </a:t>
            </a:r>
            <a:r>
              <a:rPr lang="sv-SE" dirty="0" err="1" smtClean="0"/>
              <a:t>ski</a:t>
            </a:r>
            <a:r>
              <a:rPr lang="sv-SE" dirty="0" smtClean="0"/>
              <a:t> lifts, </a:t>
            </a:r>
            <a:r>
              <a:rPr lang="sv-SE" dirty="0" err="1" smtClean="0"/>
              <a:t>hotels</a:t>
            </a:r>
            <a:r>
              <a:rPr lang="sv-SE" dirty="0" smtClean="0"/>
              <a:t>, restaurants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</a:t>
            </a:r>
            <a:r>
              <a:rPr lang="sv-SE" dirty="0" smtClean="0"/>
              <a:t> (</a:t>
            </a:r>
            <a:r>
              <a:rPr lang="sv-SE" dirty="0" smtClean="0"/>
              <a:t>complements to leisure)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424161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An </a:t>
            </a:r>
            <a:r>
              <a:rPr lang="sv-SE" dirty="0" err="1" smtClean="0">
                <a:solidFill>
                  <a:srgbClr val="002060"/>
                </a:solidFill>
              </a:rPr>
              <a:t>appropriate</a:t>
            </a:r>
            <a:r>
              <a:rPr lang="sv-SE" dirty="0" smtClean="0">
                <a:solidFill>
                  <a:srgbClr val="002060"/>
                </a:solidFill>
              </a:rPr>
              <a:t> tax reform for Sweden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v-SE" dirty="0" err="1" smtClean="0"/>
              <a:t>Reduce</a:t>
            </a:r>
            <a:r>
              <a:rPr lang="sv-SE" dirty="0" smtClean="0"/>
              <a:t> </a:t>
            </a:r>
            <a:r>
              <a:rPr lang="sv-SE" dirty="0" err="1" smtClean="0"/>
              <a:t>top</a:t>
            </a:r>
            <a:r>
              <a:rPr lang="sv-SE" dirty="0" smtClean="0"/>
              <a:t> marginal tax rate on </a:t>
            </a:r>
            <a:r>
              <a:rPr lang="sv-SE" dirty="0" err="1" smtClean="0"/>
              <a:t>labour</a:t>
            </a:r>
            <a:r>
              <a:rPr lang="sv-SE" dirty="0" smtClean="0"/>
              <a:t> </a:t>
            </a:r>
            <a:r>
              <a:rPr lang="sv-SE" dirty="0" err="1" smtClean="0"/>
              <a:t>income</a:t>
            </a:r>
            <a:r>
              <a:rPr lang="sv-SE" dirty="0" smtClean="0"/>
              <a:t> (25 per cent) and </a:t>
            </a:r>
            <a:r>
              <a:rPr lang="sv-SE" dirty="0" err="1" smtClean="0"/>
              <a:t>also</a:t>
            </a:r>
            <a:r>
              <a:rPr lang="sv-SE" dirty="0" smtClean="0"/>
              <a:t> the </a:t>
            </a:r>
            <a:r>
              <a:rPr lang="sv-SE" dirty="0" err="1" smtClean="0"/>
              <a:t>state</a:t>
            </a:r>
            <a:r>
              <a:rPr lang="sv-SE" dirty="0" smtClean="0"/>
              <a:t> </a:t>
            </a:r>
            <a:r>
              <a:rPr lang="sv-SE" dirty="0" err="1" smtClean="0"/>
              <a:t>labour</a:t>
            </a:r>
            <a:r>
              <a:rPr lang="sv-SE" dirty="0" smtClean="0"/>
              <a:t> </a:t>
            </a:r>
            <a:r>
              <a:rPr lang="sv-SE" dirty="0" err="1" smtClean="0"/>
              <a:t>income</a:t>
            </a:r>
            <a:r>
              <a:rPr lang="sv-SE" dirty="0" smtClean="0"/>
              <a:t> tax </a:t>
            </a:r>
            <a:r>
              <a:rPr lang="sv-SE" dirty="0" err="1" smtClean="0"/>
              <a:t>of</a:t>
            </a:r>
            <a:r>
              <a:rPr lang="sv-SE" dirty="0" smtClean="0"/>
              <a:t> 20 per cent for </a:t>
            </a:r>
            <a:r>
              <a:rPr lang="sv-SE" dirty="0" err="1" smtClean="0"/>
              <a:t>lower</a:t>
            </a:r>
            <a:r>
              <a:rPr lang="sv-SE" dirty="0" smtClean="0"/>
              <a:t> </a:t>
            </a:r>
            <a:r>
              <a:rPr lang="sv-SE" dirty="0" err="1" smtClean="0"/>
              <a:t>income</a:t>
            </a:r>
            <a:r>
              <a:rPr lang="sv-SE" dirty="0" smtClean="0"/>
              <a:t> </a:t>
            </a:r>
            <a:r>
              <a:rPr lang="sv-SE" dirty="0" err="1" smtClean="0"/>
              <a:t>brackets</a:t>
            </a:r>
            <a:endParaRPr lang="sv-SE" dirty="0" smtClean="0"/>
          </a:p>
          <a:p>
            <a:pPr marL="514350" indent="-514350">
              <a:buFont typeface="+mj-lt"/>
              <a:buAutoNum type="arabicPeriod"/>
            </a:pPr>
            <a:r>
              <a:rPr lang="sv-SE" dirty="0" err="1" smtClean="0"/>
              <a:t>Alternatively</a:t>
            </a:r>
            <a:r>
              <a:rPr lang="sv-SE" dirty="0" smtClean="0"/>
              <a:t> </a:t>
            </a:r>
            <a:r>
              <a:rPr lang="sv-SE" dirty="0" err="1" smtClean="0"/>
              <a:t>employer</a:t>
            </a:r>
            <a:r>
              <a:rPr lang="sv-SE" dirty="0" smtClean="0"/>
              <a:t> </a:t>
            </a:r>
            <a:r>
              <a:rPr lang="sv-SE" dirty="0" err="1" smtClean="0"/>
              <a:t>contributions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the social </a:t>
            </a:r>
            <a:r>
              <a:rPr lang="sv-SE" dirty="0" err="1" smtClean="0"/>
              <a:t>insurance</a:t>
            </a:r>
            <a:r>
              <a:rPr lang="sv-SE" dirty="0" smtClean="0"/>
              <a:t> system </a:t>
            </a:r>
            <a:r>
              <a:rPr lang="sv-SE" dirty="0" err="1" smtClean="0"/>
              <a:t>could</a:t>
            </a:r>
            <a:r>
              <a:rPr lang="sv-SE" dirty="0" smtClean="0"/>
              <a:t> be </a:t>
            </a:r>
            <a:r>
              <a:rPr lang="sv-SE" dirty="0" err="1" smtClean="0"/>
              <a:t>reduced</a:t>
            </a:r>
            <a:r>
              <a:rPr lang="sv-SE" dirty="0" smtClean="0"/>
              <a:t> for </a:t>
            </a:r>
            <a:r>
              <a:rPr lang="sv-SE" dirty="0" err="1" smtClean="0"/>
              <a:t>incomes</a:t>
            </a:r>
            <a:r>
              <a:rPr lang="sv-SE" dirty="0" smtClean="0"/>
              <a:t> </a:t>
            </a:r>
            <a:r>
              <a:rPr lang="sv-SE" dirty="0" err="1" smtClean="0"/>
              <a:t>above</a:t>
            </a:r>
            <a:r>
              <a:rPr lang="sv-SE" dirty="0" smtClean="0"/>
              <a:t> benefit </a:t>
            </a:r>
            <a:r>
              <a:rPr lang="sv-SE" dirty="0" err="1" smtClean="0"/>
              <a:t>ceilings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 smtClean="0"/>
              <a:t>  - </a:t>
            </a:r>
            <a:r>
              <a:rPr lang="sv-SE" dirty="0" smtClean="0"/>
              <a:t>or benefit ceilings could be raised</a:t>
            </a:r>
          </a:p>
          <a:p>
            <a:pPr marL="514350" indent="-514350">
              <a:buAutoNum type="arabicPeriod" startAt="3"/>
            </a:pPr>
            <a:r>
              <a:rPr lang="sv-SE" dirty="0" smtClean="0"/>
              <a:t>Introduce </a:t>
            </a:r>
            <a:r>
              <a:rPr lang="sv-SE" dirty="0" smtClean="0"/>
              <a:t>a uniform VAT </a:t>
            </a:r>
            <a:r>
              <a:rPr lang="sv-SE" dirty="0" smtClean="0"/>
              <a:t>rate.</a:t>
            </a:r>
          </a:p>
          <a:p>
            <a:pPr marL="514350" indent="-514350">
              <a:buAutoNum type="arabicPeriod" startAt="3"/>
            </a:pPr>
            <a:r>
              <a:rPr lang="sv-SE" dirty="0" smtClean="0"/>
              <a:t>Reinstate </a:t>
            </a:r>
            <a:r>
              <a:rPr lang="sv-SE" dirty="0" smtClean="0"/>
              <a:t>a real estate tax or rather a tax on </a:t>
            </a:r>
            <a:r>
              <a:rPr lang="sv-SE" dirty="0" smtClean="0"/>
              <a:t>the imputed </a:t>
            </a:r>
            <a:r>
              <a:rPr lang="sv-SE" dirty="0" smtClean="0"/>
              <a:t>value of </a:t>
            </a:r>
            <a:r>
              <a:rPr lang="sv-SE" dirty="0" smtClean="0"/>
              <a:t>owning</a:t>
            </a:r>
          </a:p>
          <a:p>
            <a:pPr marL="514350" indent="-514350">
              <a:buNone/>
            </a:pPr>
            <a:r>
              <a:rPr lang="sv-SE" dirty="0" smtClean="0"/>
              <a:t>         </a:t>
            </a:r>
            <a:r>
              <a:rPr lang="sv-SE" dirty="0" smtClean="0"/>
              <a:t>your own home.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 smtClean="0"/>
              <a:t>  - </a:t>
            </a:r>
            <a:r>
              <a:rPr lang="sv-SE" dirty="0" smtClean="0"/>
              <a:t>make the real estate tax progressive!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 smtClean="0"/>
              <a:t>  - </a:t>
            </a:r>
            <a:r>
              <a:rPr lang="sv-SE" dirty="0" smtClean="0"/>
              <a:t>dampening rules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 smtClean="0"/>
              <a:t>  - </a:t>
            </a:r>
            <a:r>
              <a:rPr lang="sv-SE" dirty="0" smtClean="0"/>
              <a:t>ceililng on fraction of income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 smtClean="0"/>
              <a:t>  - </a:t>
            </a:r>
            <a:r>
              <a:rPr lang="sv-SE" dirty="0" smtClean="0"/>
              <a:t>abolish capital gains tax on homes and stamp duties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</a:t>
            </a:r>
          </a:p>
          <a:p>
            <a:pPr marL="0" indent="0">
              <a:buNone/>
            </a:pPr>
            <a:r>
              <a:rPr lang="sv-SE" dirty="0" smtClean="0"/>
              <a:t>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421015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An </a:t>
            </a:r>
            <a:r>
              <a:rPr lang="sv-SE" dirty="0" err="1" smtClean="0">
                <a:solidFill>
                  <a:srgbClr val="002060"/>
                </a:solidFill>
              </a:rPr>
              <a:t>appropriate</a:t>
            </a:r>
            <a:r>
              <a:rPr lang="sv-SE" dirty="0" smtClean="0">
                <a:solidFill>
                  <a:srgbClr val="002060"/>
                </a:solidFill>
              </a:rPr>
              <a:t> tax reform </a:t>
            </a:r>
            <a:r>
              <a:rPr lang="sv-SE" dirty="0" err="1" smtClean="0">
                <a:solidFill>
                  <a:srgbClr val="002060"/>
                </a:solidFill>
              </a:rPr>
              <a:t>cont</a:t>
            </a:r>
            <a:r>
              <a:rPr lang="sv-SE" dirty="0" smtClean="0">
                <a:solidFill>
                  <a:srgbClr val="002060"/>
                </a:solidFill>
              </a:rPr>
              <a:t>.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6"/>
            </a:pPr>
            <a:r>
              <a:rPr lang="sv-SE" dirty="0" smtClean="0"/>
              <a:t>Make </a:t>
            </a:r>
            <a:r>
              <a:rPr lang="sv-SE" dirty="0" err="1" smtClean="0"/>
              <a:t>capital</a:t>
            </a:r>
            <a:r>
              <a:rPr lang="sv-SE" dirty="0" smtClean="0"/>
              <a:t> </a:t>
            </a:r>
            <a:r>
              <a:rPr lang="sv-SE" dirty="0" err="1" smtClean="0"/>
              <a:t>income</a:t>
            </a:r>
            <a:r>
              <a:rPr lang="sv-SE" dirty="0" smtClean="0"/>
              <a:t> taxation uniform</a:t>
            </a:r>
          </a:p>
          <a:p>
            <a:pPr marL="514350" indent="-514350">
              <a:buAutoNum type="arabicPeriod" startAt="6"/>
            </a:pPr>
            <a:r>
              <a:rPr lang="sv-SE" dirty="0" err="1" smtClean="0"/>
              <a:t>Apply</a:t>
            </a:r>
            <a:r>
              <a:rPr lang="sv-SE" dirty="0" smtClean="0"/>
              <a:t> </a:t>
            </a:r>
            <a:r>
              <a:rPr lang="sv-SE" dirty="0" err="1" smtClean="0"/>
              <a:t>capital</a:t>
            </a:r>
            <a:r>
              <a:rPr lang="sv-SE" dirty="0" smtClean="0"/>
              <a:t> </a:t>
            </a:r>
            <a:r>
              <a:rPr lang="sv-SE" dirty="0" err="1" smtClean="0"/>
              <a:t>gains</a:t>
            </a:r>
            <a:r>
              <a:rPr lang="sv-SE" dirty="0" smtClean="0"/>
              <a:t> taxation on stock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b="1" dirty="0" err="1" smtClean="0"/>
              <a:t>unrealised</a:t>
            </a:r>
            <a:r>
              <a:rPr lang="sv-SE" dirty="0" smtClean="0"/>
              <a:t> </a:t>
            </a:r>
            <a:r>
              <a:rPr lang="sv-SE" dirty="0" err="1" smtClean="0"/>
              <a:t>instead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realised </a:t>
            </a:r>
            <a:r>
              <a:rPr lang="sv-SE" dirty="0" err="1" smtClean="0"/>
              <a:t>gains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- </a:t>
            </a:r>
            <a:r>
              <a:rPr lang="sv-SE" dirty="0" err="1" smtClean="0"/>
              <a:t>automatic</a:t>
            </a:r>
            <a:r>
              <a:rPr lang="sv-SE" dirty="0" smtClean="0"/>
              <a:t> stabiliser </a:t>
            </a:r>
            <a:r>
              <a:rPr lang="sv-SE" dirty="0" err="1" smtClean="0"/>
              <a:t>of</a:t>
            </a:r>
            <a:r>
              <a:rPr lang="sv-SE" dirty="0" smtClean="0"/>
              <a:t> the business </a:t>
            </a:r>
            <a:r>
              <a:rPr lang="sv-SE" dirty="0" err="1" smtClean="0"/>
              <a:t>cycle</a:t>
            </a:r>
            <a:endParaRPr lang="sv-SE" dirty="0" smtClean="0"/>
          </a:p>
          <a:p>
            <a:pPr marL="514350" indent="-514350">
              <a:buAutoNum type="arabicPeriod" startAt="8"/>
            </a:pPr>
            <a:r>
              <a:rPr lang="sv-SE" dirty="0" err="1" smtClean="0"/>
              <a:t>Reintroduce</a:t>
            </a:r>
            <a:r>
              <a:rPr lang="sv-SE" dirty="0" smtClean="0"/>
              <a:t> gift and </a:t>
            </a:r>
            <a:r>
              <a:rPr lang="sv-SE" dirty="0" err="1" smtClean="0"/>
              <a:t>inheritance</a:t>
            </a:r>
            <a:r>
              <a:rPr lang="sv-SE" dirty="0" smtClean="0"/>
              <a:t> </a:t>
            </a:r>
            <a:r>
              <a:rPr lang="sv-SE" dirty="0" err="1" smtClean="0"/>
              <a:t>taxes</a:t>
            </a:r>
            <a:endParaRPr lang="sv-SE" dirty="0" smtClean="0"/>
          </a:p>
          <a:p>
            <a:pPr marL="514350" indent="-514350">
              <a:buAutoNum type="arabicPeriod" startAt="8"/>
            </a:pPr>
            <a:r>
              <a:rPr lang="sv-SE" dirty="0" smtClean="0"/>
              <a:t>Make the tax </a:t>
            </a:r>
            <a:r>
              <a:rPr lang="sv-SE" dirty="0" err="1" smtClean="0"/>
              <a:t>rules</a:t>
            </a:r>
            <a:r>
              <a:rPr lang="sv-SE" dirty="0" smtClean="0"/>
              <a:t> for </a:t>
            </a:r>
            <a:r>
              <a:rPr lang="sv-SE" dirty="0" err="1" smtClean="0"/>
              <a:t>closely</a:t>
            </a:r>
            <a:r>
              <a:rPr lang="sv-SE" dirty="0" smtClean="0"/>
              <a:t> </a:t>
            </a:r>
            <a:r>
              <a:rPr lang="sv-SE" dirty="0" err="1" smtClean="0"/>
              <a:t>held</a:t>
            </a:r>
            <a:r>
              <a:rPr lang="sv-SE" dirty="0" smtClean="0"/>
              <a:t> </a:t>
            </a:r>
            <a:r>
              <a:rPr lang="sv-SE" dirty="0" err="1" smtClean="0"/>
              <a:t>companies</a:t>
            </a:r>
            <a:r>
              <a:rPr lang="sv-SE" dirty="0" smtClean="0"/>
              <a:t> </a:t>
            </a:r>
            <a:r>
              <a:rPr lang="sv-SE" dirty="0" err="1" smtClean="0"/>
              <a:t>stricter</a:t>
            </a:r>
            <a:r>
              <a:rPr lang="sv-SE" dirty="0" smtClean="0"/>
              <a:t> (3:12 </a:t>
            </a:r>
            <a:r>
              <a:rPr lang="sv-SE" dirty="0" err="1" smtClean="0"/>
              <a:t>rules</a:t>
            </a:r>
            <a:r>
              <a:rPr lang="sv-SE" dirty="0" smtClean="0"/>
              <a:t>).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408696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The </a:t>
            </a:r>
            <a:r>
              <a:rPr lang="sv-SE" dirty="0" err="1" smtClean="0">
                <a:solidFill>
                  <a:srgbClr val="002060"/>
                </a:solidFill>
              </a:rPr>
              <a:t>big</a:t>
            </a:r>
            <a:r>
              <a:rPr lang="sv-SE" dirty="0" smtClean="0">
                <a:solidFill>
                  <a:srgbClr val="002060"/>
                </a:solidFill>
              </a:rPr>
              <a:t> problem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Economists do not make </a:t>
            </a:r>
            <a:r>
              <a:rPr lang="sv-SE" dirty="0" err="1" smtClean="0"/>
              <a:t>up</a:t>
            </a:r>
            <a:r>
              <a:rPr lang="sv-SE" dirty="0" smtClean="0"/>
              <a:t> the </a:t>
            </a:r>
            <a:r>
              <a:rPr lang="sv-SE" dirty="0" err="1" smtClean="0"/>
              <a:t>majority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voters</a:t>
            </a:r>
            <a:endParaRPr lang="sv-SE" dirty="0" smtClean="0"/>
          </a:p>
          <a:p>
            <a:r>
              <a:rPr lang="sv-SE" dirty="0" smtClean="0"/>
              <a:t>Tax </a:t>
            </a:r>
            <a:r>
              <a:rPr lang="sv-SE" dirty="0" err="1" smtClean="0"/>
              <a:t>considerations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difficult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</a:t>
            </a:r>
            <a:r>
              <a:rPr lang="sv-SE" dirty="0" err="1" smtClean="0"/>
              <a:t>explain</a:t>
            </a:r>
            <a:endParaRPr lang="sv-SE" dirty="0" smtClean="0"/>
          </a:p>
          <a:p>
            <a:r>
              <a:rPr lang="sv-SE" dirty="0" smtClean="0"/>
              <a:t>The best </a:t>
            </a:r>
            <a:r>
              <a:rPr lang="sv-SE" dirty="0" err="1" smtClean="0"/>
              <a:t>taxes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those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fall on ”</a:t>
            </a:r>
            <a:r>
              <a:rPr lang="sv-SE" dirty="0" err="1" smtClean="0"/>
              <a:t>necessary</a:t>
            </a:r>
            <a:r>
              <a:rPr lang="sv-SE" dirty="0" smtClean="0"/>
              <a:t>” </a:t>
            </a:r>
            <a:r>
              <a:rPr lang="sv-SE" dirty="0" err="1" smtClean="0"/>
              <a:t>activities</a:t>
            </a:r>
            <a:r>
              <a:rPr lang="sv-SE" dirty="0" smtClean="0"/>
              <a:t> and </a:t>
            </a:r>
            <a:r>
              <a:rPr lang="sv-SE" dirty="0" err="1" smtClean="0"/>
              <a:t>therefore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small </a:t>
            </a:r>
            <a:r>
              <a:rPr lang="sv-SE" dirty="0" err="1" smtClean="0"/>
              <a:t>behavioural</a:t>
            </a:r>
            <a:r>
              <a:rPr lang="sv-SE" dirty="0" smtClean="0"/>
              <a:t> </a:t>
            </a:r>
            <a:r>
              <a:rPr lang="sv-SE" dirty="0" err="1" smtClean="0"/>
              <a:t>consequences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lump-</a:t>
            </a:r>
            <a:r>
              <a:rPr lang="sv-SE" dirty="0" err="1" smtClean="0"/>
              <a:t>sum</a:t>
            </a:r>
            <a:r>
              <a:rPr lang="sv-SE" dirty="0" smtClean="0"/>
              <a:t> </a:t>
            </a:r>
            <a:r>
              <a:rPr lang="sv-SE" dirty="0" err="1" smtClean="0"/>
              <a:t>taxes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real </a:t>
            </a:r>
            <a:r>
              <a:rPr lang="sv-SE" dirty="0" err="1" smtClean="0"/>
              <a:t>estate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</a:t>
            </a:r>
            <a:r>
              <a:rPr lang="sv-SE" dirty="0" err="1" smtClean="0"/>
              <a:t>food</a:t>
            </a:r>
            <a:endParaRPr lang="sv-SE" dirty="0" smtClean="0"/>
          </a:p>
          <a:p>
            <a:r>
              <a:rPr lang="sv-SE" dirty="0" smtClean="0"/>
              <a:t>But those are exactly the taxes </a:t>
            </a:r>
            <a:r>
              <a:rPr lang="sv-SE" dirty="0" smtClean="0"/>
              <a:t>people </a:t>
            </a:r>
            <a:r>
              <a:rPr lang="sv-SE" dirty="0" smtClean="0"/>
              <a:t>dislike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12026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2060"/>
                </a:solidFill>
              </a:rPr>
              <a:t>Earlier</a:t>
            </a:r>
            <a:r>
              <a:rPr lang="sv-SE" dirty="0" smtClean="0">
                <a:solidFill>
                  <a:srgbClr val="002060"/>
                </a:solidFill>
              </a:rPr>
              <a:t> </a:t>
            </a:r>
            <a:r>
              <a:rPr lang="sv-SE" dirty="0" err="1" smtClean="0">
                <a:solidFill>
                  <a:srgbClr val="002060"/>
                </a:solidFill>
              </a:rPr>
              <a:t>experience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The </a:t>
            </a:r>
            <a:r>
              <a:rPr lang="sv-SE" dirty="0" err="1" smtClean="0"/>
              <a:t>earlier</a:t>
            </a:r>
            <a:r>
              <a:rPr lang="sv-SE" dirty="0" smtClean="0"/>
              <a:t> Swedish </a:t>
            </a:r>
            <a:r>
              <a:rPr lang="sv-SE" dirty="0" err="1" smtClean="0"/>
              <a:t>experience</a:t>
            </a:r>
            <a:r>
              <a:rPr lang="sv-SE" dirty="0" smtClean="0"/>
              <a:t> suggests </a:t>
            </a:r>
            <a:r>
              <a:rPr lang="sv-SE" dirty="0" err="1" smtClean="0"/>
              <a:t>that</a:t>
            </a:r>
            <a:r>
              <a:rPr lang="sv-SE" dirty="0" smtClean="0"/>
              <a:t> tax reform </a:t>
            </a:r>
            <a:r>
              <a:rPr lang="sv-SE" dirty="0" err="1" smtClean="0"/>
              <a:t>needs</a:t>
            </a:r>
            <a:r>
              <a:rPr lang="sv-SE" dirty="0" smtClean="0"/>
              <a:t> </a:t>
            </a:r>
            <a:r>
              <a:rPr lang="sv-SE" dirty="0" err="1" smtClean="0"/>
              <a:t>to</a:t>
            </a:r>
            <a:r>
              <a:rPr lang="sv-SE" dirty="0" smtClean="0"/>
              <a:t> be </a:t>
            </a:r>
            <a:r>
              <a:rPr lang="sv-SE" b="1" dirty="0" err="1" smtClean="0"/>
              <a:t>comprehensive</a:t>
            </a:r>
            <a:endParaRPr lang="sv-SE" b="1" dirty="0" smtClean="0"/>
          </a:p>
          <a:p>
            <a:r>
              <a:rPr lang="sv-SE" dirty="0" err="1" smtClean="0"/>
              <a:t>Then</a:t>
            </a:r>
            <a:r>
              <a:rPr lang="sv-SE" dirty="0" smtClean="0"/>
              <a:t> </a:t>
            </a:r>
            <a:r>
              <a:rPr lang="sv-SE" dirty="0" err="1" smtClean="0"/>
              <a:t>various</a:t>
            </a:r>
            <a:r>
              <a:rPr lang="sv-SE" dirty="0" smtClean="0"/>
              <a:t> </a:t>
            </a:r>
            <a:r>
              <a:rPr lang="sv-SE" dirty="0" err="1" smtClean="0"/>
              <a:t>changes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be </a:t>
            </a:r>
            <a:r>
              <a:rPr lang="sv-SE" dirty="0" err="1" smtClean="0"/>
              <a:t>balanced</a:t>
            </a:r>
            <a:r>
              <a:rPr lang="sv-SE" dirty="0" smtClean="0"/>
              <a:t> </a:t>
            </a:r>
            <a:r>
              <a:rPr lang="sv-SE" dirty="0" err="1" smtClean="0"/>
              <a:t>against</a:t>
            </a:r>
            <a:r>
              <a:rPr lang="sv-SE" dirty="0" smtClean="0"/>
              <a:t> </a:t>
            </a:r>
            <a:r>
              <a:rPr lang="sv-SE" dirty="0" err="1" smtClean="0"/>
              <a:t>each</a:t>
            </a:r>
            <a:r>
              <a:rPr lang="sv-SE" dirty="0" smtClean="0"/>
              <a:t> </a:t>
            </a:r>
            <a:r>
              <a:rPr lang="sv-SE" dirty="0" err="1" smtClean="0"/>
              <a:t>other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</a:t>
            </a:r>
            <a:r>
              <a:rPr lang="sv-SE" dirty="0" err="1" smtClean="0"/>
              <a:t>efficiency</a:t>
            </a:r>
            <a:r>
              <a:rPr lang="sv-SE" dirty="0" smtClean="0"/>
              <a:t> </a:t>
            </a:r>
            <a:r>
              <a:rPr lang="sv-SE" dirty="0" err="1" smtClean="0"/>
              <a:t>gains</a:t>
            </a:r>
            <a:r>
              <a:rPr lang="sv-SE" dirty="0" smtClean="0"/>
              <a:t> at the same </a:t>
            </a:r>
            <a:r>
              <a:rPr lang="sv-SE" dirty="0" err="1" smtClean="0"/>
              <a:t>time</a:t>
            </a:r>
            <a:r>
              <a:rPr lang="sv-SE" dirty="0" smtClean="0"/>
              <a:t> as </a:t>
            </a:r>
            <a:r>
              <a:rPr lang="sv-SE" dirty="0" err="1" smtClean="0"/>
              <a:t>distri</a:t>
            </a:r>
            <a:r>
              <a:rPr lang="sv-SE" dirty="0" smtClean="0"/>
              <a:t>-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</a:t>
            </a:r>
            <a:r>
              <a:rPr lang="sv-SE" dirty="0" err="1" smtClean="0"/>
              <a:t>bution</a:t>
            </a:r>
            <a:r>
              <a:rPr lang="sv-SE" dirty="0" smtClean="0"/>
              <a:t> </a:t>
            </a:r>
            <a:r>
              <a:rPr lang="sv-SE" dirty="0" err="1" smtClean="0"/>
              <a:t>issues</a:t>
            </a:r>
            <a:r>
              <a:rPr lang="sv-SE" dirty="0" smtClean="0"/>
              <a:t> </a:t>
            </a:r>
            <a:r>
              <a:rPr lang="sv-SE" dirty="0" err="1" smtClean="0"/>
              <a:t>can</a:t>
            </a:r>
            <a:r>
              <a:rPr lang="sv-SE" dirty="0" smtClean="0"/>
              <a:t> be handled</a:t>
            </a:r>
          </a:p>
          <a:p>
            <a:r>
              <a:rPr lang="sv-SE" dirty="0" err="1" smtClean="0"/>
              <a:t>Some</a:t>
            </a:r>
            <a:r>
              <a:rPr lang="sv-SE" dirty="0" smtClean="0"/>
              <a:t> policy </a:t>
            </a:r>
            <a:r>
              <a:rPr lang="sv-SE" dirty="0" err="1" smtClean="0"/>
              <a:t>makers</a:t>
            </a:r>
            <a:r>
              <a:rPr lang="sv-SE" dirty="0" smtClean="0"/>
              <a:t> </a:t>
            </a:r>
            <a:r>
              <a:rPr lang="sv-SE" dirty="0" err="1" smtClean="0"/>
              <a:t>have</a:t>
            </a:r>
            <a:r>
              <a:rPr lang="sv-SE" dirty="0" smtClean="0"/>
              <a:t> suggested </a:t>
            </a:r>
            <a:r>
              <a:rPr lang="sv-SE" dirty="0" err="1" smtClean="0"/>
              <a:t>that</a:t>
            </a:r>
            <a:r>
              <a:rPr lang="sv-SE" dirty="0" smtClean="0"/>
              <a:t> a </a:t>
            </a:r>
            <a:r>
              <a:rPr lang="sv-SE" dirty="0" err="1" smtClean="0"/>
              <a:t>precondition</a:t>
            </a:r>
            <a:r>
              <a:rPr lang="sv-SE" dirty="0" smtClean="0"/>
              <a:t> for tax reform is </a:t>
            </a:r>
            <a:r>
              <a:rPr lang="sv-SE" dirty="0" err="1" smtClean="0"/>
              <a:t>that</a:t>
            </a:r>
            <a:r>
              <a:rPr lang="sv-SE" dirty="0" smtClean="0"/>
              <a:t> it is so </a:t>
            </a:r>
            <a:r>
              <a:rPr lang="sv-SE" dirty="0" err="1" smtClean="0"/>
              <a:t>complicated</a:t>
            </a:r>
            <a:r>
              <a:rPr lang="sv-SE" dirty="0" smtClean="0"/>
              <a:t> </a:t>
            </a:r>
            <a:r>
              <a:rPr lang="sv-SE" dirty="0" err="1" smtClean="0"/>
              <a:t>that</a:t>
            </a:r>
            <a:r>
              <a:rPr lang="sv-SE" dirty="0" smtClean="0"/>
              <a:t> the </a:t>
            </a:r>
            <a:r>
              <a:rPr lang="sv-SE" dirty="0" err="1" smtClean="0"/>
              <a:t>voters</a:t>
            </a:r>
            <a:r>
              <a:rPr lang="sv-SE" dirty="0" smtClean="0"/>
              <a:t> do not understand it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23621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2060"/>
                </a:solidFill>
              </a:rPr>
              <a:t>Obstacles</a:t>
            </a:r>
            <a:r>
              <a:rPr lang="sv-SE" dirty="0" smtClean="0">
                <a:solidFill>
                  <a:srgbClr val="002060"/>
                </a:solidFill>
              </a:rPr>
              <a:t> </a:t>
            </a:r>
            <a:r>
              <a:rPr lang="sv-SE" dirty="0" err="1" smtClean="0">
                <a:solidFill>
                  <a:srgbClr val="002060"/>
                </a:solidFill>
              </a:rPr>
              <a:t>to</a:t>
            </a:r>
            <a:r>
              <a:rPr lang="sv-SE" dirty="0" smtClean="0">
                <a:solidFill>
                  <a:srgbClr val="002060"/>
                </a:solidFill>
              </a:rPr>
              <a:t> tax reform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Important benefits but the problems are not </a:t>
            </a:r>
            <a:r>
              <a:rPr lang="sv-SE" dirty="0" smtClean="0"/>
              <a:t>as large </a:t>
            </a:r>
            <a:r>
              <a:rPr lang="sv-SE" dirty="0" smtClean="0"/>
              <a:t>and </a:t>
            </a:r>
            <a:r>
              <a:rPr lang="sv-SE" dirty="0" smtClean="0"/>
              <a:t>as obvious as </a:t>
            </a:r>
            <a:r>
              <a:rPr lang="sv-SE" dirty="0" smtClean="0"/>
              <a:t>in the 1970s and 1980s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</a:t>
            </a:r>
            <a:r>
              <a:rPr lang="sv-SE" dirty="0" smtClean="0"/>
              <a:t> - </a:t>
            </a:r>
            <a:r>
              <a:rPr lang="sv-SE" dirty="0" smtClean="0"/>
              <a:t>no general debate in society</a:t>
            </a:r>
          </a:p>
          <a:p>
            <a:r>
              <a:rPr lang="sv-SE" dirty="0" smtClean="0"/>
              <a:t>No international trend </a:t>
            </a:r>
            <a:r>
              <a:rPr lang="sv-SE" dirty="0" err="1" smtClean="0"/>
              <a:t>towards</a:t>
            </a:r>
            <a:r>
              <a:rPr lang="sv-SE" dirty="0" smtClean="0"/>
              <a:t> tax reform</a:t>
            </a:r>
          </a:p>
          <a:p>
            <a:r>
              <a:rPr lang="sv-SE" dirty="0" smtClean="0"/>
              <a:t>No </a:t>
            </a:r>
            <a:r>
              <a:rPr lang="sv-SE" dirty="0" smtClean="0"/>
              <a:t>desire on the part of politicians to agree on taxes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</a:t>
            </a:r>
            <a:r>
              <a:rPr lang="sv-SE" dirty="0" smtClean="0"/>
              <a:t> - </a:t>
            </a:r>
            <a:r>
              <a:rPr lang="sv-SE" dirty="0" smtClean="0"/>
              <a:t>rather a preferred area of conflict</a:t>
            </a:r>
          </a:p>
          <a:p>
            <a:r>
              <a:rPr lang="sv-SE" dirty="0" smtClean="0"/>
              <a:t>The  Swedish  </a:t>
            </a:r>
            <a:r>
              <a:rPr lang="sv-SE" dirty="0" err="1" smtClean="0"/>
              <a:t>Democrats</a:t>
            </a:r>
            <a:r>
              <a:rPr lang="sv-SE" dirty="0" smtClean="0"/>
              <a:t> </a:t>
            </a:r>
            <a:r>
              <a:rPr lang="sv-SE" dirty="0" err="1" smtClean="0"/>
              <a:t>complicate</a:t>
            </a:r>
            <a:r>
              <a:rPr lang="sv-SE" dirty="0" smtClean="0"/>
              <a:t> the </a:t>
            </a:r>
            <a:r>
              <a:rPr lang="sv-SE" dirty="0" err="1" smtClean="0"/>
              <a:t>picture</a:t>
            </a:r>
            <a:endParaRPr lang="sv-SE" dirty="0" smtClean="0"/>
          </a:p>
          <a:p>
            <a:r>
              <a:rPr lang="sv-SE" dirty="0" smtClean="0"/>
              <a:t>Politics </a:t>
            </a:r>
            <a:r>
              <a:rPr lang="sv-SE" dirty="0" smtClean="0"/>
              <a:t>less </a:t>
            </a:r>
            <a:r>
              <a:rPr lang="sv-SE" dirty="0" smtClean="0"/>
              <a:t>based on convictions and more on the short-run impact on opinion </a:t>
            </a:r>
            <a:r>
              <a:rPr lang="sv-SE" dirty="0" smtClean="0"/>
              <a:t>polls than in the past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87042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>
                <a:solidFill>
                  <a:srgbClr val="002060"/>
                </a:solidFill>
              </a:rPr>
              <a:t>Factors</a:t>
            </a:r>
            <a:r>
              <a:rPr lang="sv-SE" dirty="0" smtClean="0">
                <a:solidFill>
                  <a:srgbClr val="002060"/>
                </a:solidFill>
              </a:rPr>
              <a:t> </a:t>
            </a:r>
            <a:r>
              <a:rPr lang="sv-SE" dirty="0" err="1" smtClean="0">
                <a:solidFill>
                  <a:srgbClr val="002060"/>
                </a:solidFill>
              </a:rPr>
              <a:t>working</a:t>
            </a:r>
            <a:r>
              <a:rPr lang="sv-SE" dirty="0" smtClean="0">
                <a:solidFill>
                  <a:srgbClr val="002060"/>
                </a:solidFill>
              </a:rPr>
              <a:t> in </a:t>
            </a:r>
            <a:r>
              <a:rPr lang="sv-SE" dirty="0" err="1" smtClean="0">
                <a:solidFill>
                  <a:srgbClr val="002060"/>
                </a:solidFill>
              </a:rPr>
              <a:t>favour</a:t>
            </a:r>
            <a:r>
              <a:rPr lang="sv-SE" dirty="0" smtClean="0">
                <a:solidFill>
                  <a:srgbClr val="002060"/>
                </a:solidFill>
              </a:rPr>
              <a:t> </a:t>
            </a:r>
            <a:r>
              <a:rPr lang="sv-SE" dirty="0" err="1" smtClean="0">
                <a:solidFill>
                  <a:srgbClr val="002060"/>
                </a:solidFill>
              </a:rPr>
              <a:t>of</a:t>
            </a:r>
            <a:r>
              <a:rPr lang="sv-SE" dirty="0" smtClean="0">
                <a:solidFill>
                  <a:srgbClr val="002060"/>
                </a:solidFill>
              </a:rPr>
              <a:t> tax reform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err="1" smtClean="0"/>
              <a:t>Demographic</a:t>
            </a:r>
            <a:r>
              <a:rPr lang="sv-SE" dirty="0" smtClean="0"/>
              <a:t> </a:t>
            </a:r>
            <a:r>
              <a:rPr lang="sv-SE" dirty="0" err="1" smtClean="0"/>
              <a:t>pressures</a:t>
            </a:r>
            <a:r>
              <a:rPr lang="sv-SE" dirty="0" smtClean="0"/>
              <a:t> on public </a:t>
            </a:r>
            <a:r>
              <a:rPr lang="sv-SE" dirty="0" err="1" smtClean="0"/>
              <a:t>finances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</a:t>
            </a:r>
            <a:r>
              <a:rPr lang="sv-SE" dirty="0" err="1" smtClean="0"/>
              <a:t>Baumol’s</a:t>
            </a:r>
            <a:r>
              <a:rPr lang="sv-SE" dirty="0" smtClean="0"/>
              <a:t> </a:t>
            </a:r>
            <a:r>
              <a:rPr lang="sv-SE" dirty="0" err="1" smtClean="0"/>
              <a:t>disease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</a:t>
            </a:r>
            <a:r>
              <a:rPr lang="sv-SE" dirty="0" err="1" smtClean="0"/>
              <a:t>Wagner’s</a:t>
            </a:r>
            <a:r>
              <a:rPr lang="sv-SE" dirty="0" smtClean="0"/>
              <a:t> </a:t>
            </a:r>
            <a:r>
              <a:rPr lang="sv-SE" dirty="0" err="1" smtClean="0"/>
              <a:t>law</a:t>
            </a:r>
            <a:endParaRPr lang="sv-SE" dirty="0" smtClean="0"/>
          </a:p>
          <a:p>
            <a:r>
              <a:rPr lang="sv-SE" dirty="0" smtClean="0"/>
              <a:t>Large efficiency costs if municipal tax increases raise marginal tax </a:t>
            </a:r>
            <a:r>
              <a:rPr lang="sv-SE" dirty="0" smtClean="0"/>
              <a:t>rates on labour income</a:t>
            </a:r>
            <a:endParaRPr lang="sv-SE" dirty="0" smtClean="0"/>
          </a:p>
          <a:p>
            <a:r>
              <a:rPr lang="sv-SE" dirty="0" err="1" smtClean="0"/>
              <a:t>Need</a:t>
            </a:r>
            <a:r>
              <a:rPr lang="sv-SE" dirty="0" smtClean="0"/>
              <a:t> for </a:t>
            </a:r>
            <a:r>
              <a:rPr lang="sv-SE" dirty="0" err="1" smtClean="0"/>
              <a:t>increased</a:t>
            </a:r>
            <a:r>
              <a:rPr lang="sv-SE" dirty="0" smtClean="0"/>
              <a:t> </a:t>
            </a:r>
            <a:r>
              <a:rPr lang="sv-SE" dirty="0" err="1" smtClean="0"/>
              <a:t>defence</a:t>
            </a:r>
            <a:r>
              <a:rPr lang="sv-SE" dirty="0" smtClean="0"/>
              <a:t> </a:t>
            </a:r>
            <a:r>
              <a:rPr lang="sv-SE" dirty="0" err="1" smtClean="0"/>
              <a:t>spending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</a:t>
            </a:r>
            <a:r>
              <a:rPr lang="sv-SE" dirty="0" err="1" smtClean="0"/>
              <a:t>agreed</a:t>
            </a:r>
            <a:r>
              <a:rPr lang="sv-SE" dirty="0" smtClean="0"/>
              <a:t> </a:t>
            </a:r>
            <a:r>
              <a:rPr lang="sv-SE" dirty="0" err="1" smtClean="0"/>
              <a:t>spending</a:t>
            </a:r>
            <a:r>
              <a:rPr lang="sv-SE" dirty="0" smtClean="0"/>
              <a:t> </a:t>
            </a:r>
            <a:r>
              <a:rPr lang="sv-SE" dirty="0" err="1" smtClean="0"/>
              <a:t>increases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ridiculously</a:t>
            </a:r>
            <a:r>
              <a:rPr lang="sv-SE" dirty="0" smtClean="0"/>
              <a:t> </a:t>
            </a:r>
            <a:r>
              <a:rPr lang="sv-SE" dirty="0" err="1" smtClean="0"/>
              <a:t>low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- 0.5-1 per cent </a:t>
            </a:r>
            <a:r>
              <a:rPr lang="sv-SE" dirty="0" err="1" smtClean="0"/>
              <a:t>of</a:t>
            </a:r>
            <a:r>
              <a:rPr lang="sv-SE" dirty="0" smtClean="0"/>
              <a:t> GDP in </a:t>
            </a:r>
            <a:r>
              <a:rPr lang="sv-SE" dirty="0" err="1" smtClean="0"/>
              <a:t>increases</a:t>
            </a:r>
            <a:r>
              <a:rPr lang="sv-SE" dirty="0" smtClean="0"/>
              <a:t> is </a:t>
            </a:r>
            <a:r>
              <a:rPr lang="sv-SE" dirty="0" err="1" smtClean="0"/>
              <a:t>more</a:t>
            </a:r>
            <a:r>
              <a:rPr lang="sv-SE" dirty="0" smtClean="0"/>
              <a:t> 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realistic</a:t>
            </a:r>
          </a:p>
          <a:p>
            <a:r>
              <a:rPr lang="sv-SE" dirty="0" err="1" smtClean="0"/>
              <a:t>Earmarking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</a:t>
            </a:r>
            <a:r>
              <a:rPr lang="sv-SE" dirty="0" err="1" smtClean="0"/>
              <a:t>specific</a:t>
            </a:r>
            <a:r>
              <a:rPr lang="sv-SE" dirty="0" smtClean="0"/>
              <a:t> </a:t>
            </a:r>
            <a:r>
              <a:rPr lang="sv-SE" dirty="0" err="1" smtClean="0"/>
              <a:t>taxes</a:t>
            </a:r>
            <a:r>
              <a:rPr lang="sv-SE" dirty="0" smtClean="0"/>
              <a:t> (real </a:t>
            </a:r>
            <a:r>
              <a:rPr lang="sv-SE" dirty="0" err="1" smtClean="0"/>
              <a:t>estate</a:t>
            </a:r>
            <a:r>
              <a:rPr lang="sv-SE" dirty="0" smtClean="0"/>
              <a:t> tax)?</a:t>
            </a:r>
          </a:p>
          <a:p>
            <a:pPr marL="0" indent="0">
              <a:buNone/>
            </a:pPr>
            <a:endParaRPr lang="sv-S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10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124744"/>
            <a:ext cx="8353444" cy="492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249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Outline of my speech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Recent proposals on tax reform</a:t>
            </a:r>
          </a:p>
          <a:p>
            <a:r>
              <a:rPr lang="sv-SE" dirty="0" smtClean="0"/>
              <a:t>1990/91 tax reform</a:t>
            </a:r>
          </a:p>
          <a:p>
            <a:r>
              <a:rPr lang="sv-SE" dirty="0" smtClean="0"/>
              <a:t>The development of the tax system over the last 25 years</a:t>
            </a:r>
          </a:p>
          <a:p>
            <a:r>
              <a:rPr lang="sv-SE" dirty="0" smtClean="0"/>
              <a:t>Have changes been motivated or not?</a:t>
            </a:r>
          </a:p>
          <a:p>
            <a:r>
              <a:rPr lang="sv-SE" dirty="0" smtClean="0"/>
              <a:t>My preferred tax reform</a:t>
            </a:r>
          </a:p>
          <a:p>
            <a:r>
              <a:rPr lang="sv-SE" dirty="0" smtClean="0"/>
              <a:t>Political obstacles to reform</a:t>
            </a:r>
          </a:p>
          <a:p>
            <a:r>
              <a:rPr lang="sv-SE" dirty="0" smtClean="0"/>
              <a:t>How might a tax reform come about?</a:t>
            </a:r>
          </a:p>
          <a:p>
            <a:r>
              <a:rPr lang="sv-SE" dirty="0" smtClean="0"/>
              <a:t>Incremental reforms versus comprehensive reform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err="1" smtClean="0">
                <a:solidFill>
                  <a:srgbClr val="002060"/>
                </a:solidFill>
              </a:rPr>
              <a:t>Factors</a:t>
            </a:r>
            <a:r>
              <a:rPr lang="sv-SE" dirty="0" smtClean="0">
                <a:solidFill>
                  <a:srgbClr val="002060"/>
                </a:solidFill>
              </a:rPr>
              <a:t> </a:t>
            </a:r>
            <a:r>
              <a:rPr lang="sv-SE" dirty="0" err="1" smtClean="0">
                <a:solidFill>
                  <a:srgbClr val="002060"/>
                </a:solidFill>
              </a:rPr>
              <a:t>working</a:t>
            </a:r>
            <a:r>
              <a:rPr lang="sv-SE" dirty="0" smtClean="0">
                <a:solidFill>
                  <a:srgbClr val="002060"/>
                </a:solidFill>
              </a:rPr>
              <a:t> in </a:t>
            </a:r>
            <a:r>
              <a:rPr lang="sv-SE" dirty="0" err="1" smtClean="0">
                <a:solidFill>
                  <a:srgbClr val="002060"/>
                </a:solidFill>
              </a:rPr>
              <a:t>favour</a:t>
            </a:r>
            <a:r>
              <a:rPr lang="sv-SE" dirty="0" smtClean="0">
                <a:solidFill>
                  <a:srgbClr val="002060"/>
                </a:solidFill>
              </a:rPr>
              <a:t> </a:t>
            </a:r>
            <a:r>
              <a:rPr lang="sv-SE" dirty="0" err="1" smtClean="0">
                <a:solidFill>
                  <a:srgbClr val="002060"/>
                </a:solidFill>
              </a:rPr>
              <a:t>of</a:t>
            </a:r>
            <a:r>
              <a:rPr lang="sv-SE" dirty="0" smtClean="0">
                <a:solidFill>
                  <a:srgbClr val="002060"/>
                </a:solidFill>
              </a:rPr>
              <a:t> tax reform </a:t>
            </a:r>
            <a:r>
              <a:rPr lang="sv-SE" dirty="0" err="1" smtClean="0">
                <a:solidFill>
                  <a:srgbClr val="002060"/>
                </a:solidFill>
              </a:rPr>
              <a:t>cont</a:t>
            </a:r>
            <a:r>
              <a:rPr lang="sv-SE" dirty="0" smtClean="0">
                <a:solidFill>
                  <a:srgbClr val="002060"/>
                </a:solidFill>
              </a:rPr>
              <a:t>.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Also</a:t>
            </a:r>
            <a:r>
              <a:rPr lang="sv-SE" dirty="0" smtClean="0"/>
              <a:t> the 1990/91 </a:t>
            </a:r>
            <a:r>
              <a:rPr lang="sv-SE" dirty="0" err="1" smtClean="0"/>
              <a:t>took</a:t>
            </a:r>
            <a:r>
              <a:rPr lang="sv-SE" dirty="0" smtClean="0"/>
              <a:t> a long </a:t>
            </a:r>
            <a:r>
              <a:rPr lang="sv-SE" dirty="0" err="1" smtClean="0"/>
              <a:t>time</a:t>
            </a:r>
            <a:r>
              <a:rPr lang="sv-SE" dirty="0" smtClean="0"/>
              <a:t> in coming</a:t>
            </a:r>
          </a:p>
          <a:p>
            <a:r>
              <a:rPr lang="sv-SE" dirty="0" err="1" smtClean="0"/>
              <a:t>Proposals</a:t>
            </a:r>
            <a:r>
              <a:rPr lang="sv-SE" dirty="0" smtClean="0"/>
              <a:t> on tax reform over a long period</a:t>
            </a:r>
          </a:p>
          <a:p>
            <a:r>
              <a:rPr lang="sv-SE" dirty="0" err="1" smtClean="0"/>
              <a:t>Such</a:t>
            </a:r>
            <a:r>
              <a:rPr lang="sv-SE" dirty="0" smtClean="0"/>
              <a:t> </a:t>
            </a:r>
            <a:r>
              <a:rPr lang="sv-SE" dirty="0" err="1" smtClean="0"/>
              <a:t>proposals</a:t>
            </a:r>
            <a:r>
              <a:rPr lang="sv-SE" dirty="0" smtClean="0"/>
              <a:t> </a:t>
            </a:r>
            <a:r>
              <a:rPr lang="sv-SE" dirty="0" err="1" smtClean="0"/>
              <a:t>are</a:t>
            </a:r>
            <a:r>
              <a:rPr lang="sv-SE" dirty="0" smtClean="0"/>
              <a:t> </a:t>
            </a:r>
            <a:r>
              <a:rPr lang="sv-SE" dirty="0" err="1" smtClean="0"/>
              <a:t>now</a:t>
            </a:r>
            <a:r>
              <a:rPr lang="sv-SE" dirty="0" smtClean="0"/>
              <a:t> </a:t>
            </a:r>
            <a:r>
              <a:rPr lang="sv-SE" dirty="0" err="1" smtClean="0"/>
              <a:t>forthcoming</a:t>
            </a:r>
            <a:endParaRPr lang="sv-SE" dirty="0" smtClean="0"/>
          </a:p>
          <a:p>
            <a:r>
              <a:rPr lang="sv-SE" dirty="0" err="1" smtClean="0"/>
              <a:t>This</a:t>
            </a:r>
            <a:r>
              <a:rPr lang="sv-SE" dirty="0" smtClean="0"/>
              <a:t> </a:t>
            </a:r>
            <a:r>
              <a:rPr lang="sv-SE" dirty="0" err="1" smtClean="0"/>
              <a:t>could</a:t>
            </a:r>
            <a:r>
              <a:rPr lang="sv-SE" dirty="0" smtClean="0"/>
              <a:t> be a </a:t>
            </a:r>
            <a:r>
              <a:rPr lang="sv-SE" dirty="0" err="1" smtClean="0"/>
              <a:t>first</a:t>
            </a:r>
            <a:r>
              <a:rPr lang="sv-SE" dirty="0" smtClean="0"/>
              <a:t> step </a:t>
            </a:r>
            <a:r>
              <a:rPr lang="sv-SE" dirty="0" err="1" smtClean="0"/>
              <a:t>towards</a:t>
            </a:r>
            <a:r>
              <a:rPr lang="sv-SE" dirty="0" smtClean="0"/>
              <a:t> reform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44553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>
                <a:solidFill>
                  <a:srgbClr val="002060"/>
                </a:solidFill>
              </a:rPr>
              <a:t>Can</a:t>
            </a:r>
            <a:r>
              <a:rPr lang="sv-SE" dirty="0" smtClean="0">
                <a:solidFill>
                  <a:srgbClr val="002060"/>
                </a:solidFill>
              </a:rPr>
              <a:t> </a:t>
            </a:r>
            <a:r>
              <a:rPr lang="sv-SE" dirty="0" err="1" smtClean="0">
                <a:solidFill>
                  <a:srgbClr val="002060"/>
                </a:solidFill>
              </a:rPr>
              <a:t>incremental</a:t>
            </a:r>
            <a:r>
              <a:rPr lang="sv-SE" dirty="0" smtClean="0">
                <a:solidFill>
                  <a:srgbClr val="002060"/>
                </a:solidFill>
              </a:rPr>
              <a:t> </a:t>
            </a:r>
            <a:r>
              <a:rPr lang="sv-SE" dirty="0" err="1" smtClean="0">
                <a:solidFill>
                  <a:srgbClr val="002060"/>
                </a:solidFill>
              </a:rPr>
              <a:t>changes</a:t>
            </a:r>
            <a:r>
              <a:rPr lang="sv-SE" dirty="0" smtClean="0">
                <a:solidFill>
                  <a:srgbClr val="002060"/>
                </a:solidFill>
              </a:rPr>
              <a:t> </a:t>
            </a:r>
            <a:r>
              <a:rPr lang="sv-SE" dirty="0" err="1" smtClean="0">
                <a:solidFill>
                  <a:srgbClr val="002060"/>
                </a:solidFill>
              </a:rPr>
              <a:t>work</a:t>
            </a:r>
            <a:r>
              <a:rPr lang="sv-SE" dirty="0" smtClean="0">
                <a:solidFill>
                  <a:srgbClr val="002060"/>
                </a:solidFill>
              </a:rPr>
              <a:t>?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err="1" smtClean="0"/>
              <a:t>Reduced</a:t>
            </a:r>
            <a:r>
              <a:rPr lang="sv-SE" dirty="0" smtClean="0"/>
              <a:t> </a:t>
            </a:r>
            <a:r>
              <a:rPr lang="sv-SE" dirty="0" err="1" smtClean="0"/>
              <a:t>interest</a:t>
            </a:r>
            <a:r>
              <a:rPr lang="sv-SE" dirty="0" smtClean="0"/>
              <a:t> </a:t>
            </a:r>
            <a:r>
              <a:rPr lang="sv-SE" dirty="0" err="1" smtClean="0"/>
              <a:t>deductability</a:t>
            </a:r>
            <a:r>
              <a:rPr lang="sv-SE" dirty="0" smtClean="0"/>
              <a:t> </a:t>
            </a:r>
            <a:r>
              <a:rPr lang="sv-SE" dirty="0" err="1" smtClean="0"/>
              <a:t>instead</a:t>
            </a:r>
            <a:r>
              <a:rPr lang="sv-SE" dirty="0" smtClean="0"/>
              <a:t> </a:t>
            </a:r>
            <a:r>
              <a:rPr lang="sv-SE" dirty="0" err="1" smtClean="0"/>
              <a:t>of</a:t>
            </a:r>
            <a:r>
              <a:rPr lang="sv-SE" dirty="0" smtClean="0"/>
              <a:t> real </a:t>
            </a:r>
            <a:r>
              <a:rPr lang="sv-SE" dirty="0" err="1" smtClean="0"/>
              <a:t>estate</a:t>
            </a:r>
            <a:r>
              <a:rPr lang="sv-SE" dirty="0" smtClean="0"/>
              <a:t> tax?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</a:t>
            </a:r>
            <a:r>
              <a:rPr lang="sv-SE" dirty="0" smtClean="0"/>
              <a:t>  </a:t>
            </a:r>
            <a:r>
              <a:rPr lang="sv-SE" dirty="0" smtClean="0"/>
              <a:t>- only second-best solution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</a:t>
            </a:r>
            <a:r>
              <a:rPr lang="sv-SE" dirty="0" smtClean="0"/>
              <a:t> - </a:t>
            </a:r>
            <a:r>
              <a:rPr lang="sv-SE" dirty="0" smtClean="0"/>
              <a:t>asymmetries introduced</a:t>
            </a:r>
          </a:p>
          <a:p>
            <a:r>
              <a:rPr lang="sv-SE" dirty="0" smtClean="0"/>
              <a:t>Some changes will be in the right direction, </a:t>
            </a:r>
            <a:r>
              <a:rPr lang="sv-SE" dirty="0" smtClean="0"/>
              <a:t>more </a:t>
            </a:r>
            <a:r>
              <a:rPr lang="sv-SE" dirty="0" smtClean="0"/>
              <a:t>in the wrong direction</a:t>
            </a:r>
          </a:p>
          <a:p>
            <a:r>
              <a:rPr lang="sv-SE" dirty="0" err="1" smtClean="0"/>
              <a:t>Politicians</a:t>
            </a:r>
            <a:r>
              <a:rPr lang="sv-SE" dirty="0" smtClean="0"/>
              <a:t> </a:t>
            </a:r>
            <a:r>
              <a:rPr lang="sv-SE" dirty="0" err="1" smtClean="0"/>
              <a:t>will</a:t>
            </a:r>
            <a:r>
              <a:rPr lang="sv-SE" dirty="0" smtClean="0"/>
              <a:t> not </a:t>
            </a:r>
            <a:r>
              <a:rPr lang="sv-SE" dirty="0" err="1" smtClean="0"/>
              <a:t>take</a:t>
            </a:r>
            <a:r>
              <a:rPr lang="sv-SE" dirty="0" smtClean="0"/>
              <a:t> </a:t>
            </a:r>
            <a:r>
              <a:rPr lang="sv-SE" dirty="0" err="1" smtClean="0"/>
              <a:t>responsibility</a:t>
            </a:r>
            <a:r>
              <a:rPr lang="sv-SE" dirty="0" smtClean="0"/>
              <a:t> for the overall system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</a:t>
            </a:r>
            <a:r>
              <a:rPr lang="sv-SE" dirty="0" smtClean="0"/>
              <a:t> - </a:t>
            </a:r>
            <a:r>
              <a:rPr lang="sv-SE" dirty="0" smtClean="0"/>
              <a:t>short-run expediency will dominate over </a:t>
            </a:r>
            <a:r>
              <a:rPr lang="sv-SE" dirty="0" smtClean="0"/>
              <a:t>long-run </a:t>
            </a:r>
          </a:p>
          <a:p>
            <a:pPr marL="0" indent="0">
              <a:buNone/>
            </a:pPr>
            <a:r>
              <a:rPr lang="sv-SE" smtClean="0"/>
              <a:t> </a:t>
            </a:r>
            <a:r>
              <a:rPr lang="sv-SE" smtClean="0"/>
              <a:t>      </a:t>
            </a:r>
            <a:r>
              <a:rPr lang="sv-SE" smtClean="0"/>
              <a:t>considerations</a:t>
            </a:r>
            <a:endParaRPr lang="sv-SE" dirty="0" smtClean="0"/>
          </a:p>
          <a:p>
            <a:r>
              <a:rPr lang="sv-SE" dirty="0" smtClean="0"/>
              <a:t>So economists have to continue arguing for comprehensive tax reform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8268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Recent proposals on tax reform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ESO report by Peter Birch Sörensen 2010</a:t>
            </a:r>
          </a:p>
          <a:p>
            <a:r>
              <a:rPr lang="sv-SE" dirty="0" smtClean="0"/>
              <a:t>Fiscal Policy Council 2011</a:t>
            </a:r>
          </a:p>
          <a:p>
            <a:r>
              <a:rPr lang="sv-SE" dirty="0" smtClean="0"/>
              <a:t>Skattereform för 2000-talet (ed. Mats Bergstrand) 2014</a:t>
            </a:r>
          </a:p>
          <a:p>
            <a:r>
              <a:rPr lang="sv-SE" dirty="0" smtClean="0"/>
              <a:t>Saco report 2014</a:t>
            </a:r>
          </a:p>
          <a:p>
            <a:r>
              <a:rPr lang="sv-SE" dirty="0" smtClean="0"/>
              <a:t>Debate article in Dagens Nyheter by chief economists at LO and Saco 2014</a:t>
            </a:r>
          </a:p>
          <a:p>
            <a:r>
              <a:rPr lang="sv-SE" dirty="0" smtClean="0"/>
              <a:t>Recommendations on changes in the tax system from IMF, OECD and the European Commission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800" dirty="0" smtClean="0">
                <a:solidFill>
                  <a:srgbClr val="002060"/>
                </a:solidFill>
              </a:rPr>
              <a:t>Overall objective: Provide public goods and meet income distribution aims with as small efficiency costs as possible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Simplicity and neutrality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Simple tax system</a:t>
            </a:r>
          </a:p>
          <a:p>
            <a:r>
              <a:rPr lang="sv-SE" dirty="0" smtClean="0"/>
              <a:t>Treat economically equi-valent activities in a uniform way</a:t>
            </a:r>
          </a:p>
          <a:p>
            <a:r>
              <a:rPr lang="sv-SE" dirty="0" smtClean="0"/>
              <a:t>Pessimistic view of the availability of information</a:t>
            </a:r>
          </a:p>
          <a:p>
            <a:r>
              <a:rPr lang="sv-SE" dirty="0" smtClean="0"/>
              <a:t>Complex tax systems likely to be exploited by interest groups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Optimal taxation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Fine-tuning of the tax system</a:t>
            </a:r>
          </a:p>
          <a:p>
            <a:r>
              <a:rPr lang="sv-SE" dirty="0" smtClean="0"/>
              <a:t>Minimise distortions</a:t>
            </a:r>
          </a:p>
          <a:p>
            <a:r>
              <a:rPr lang="sv-SE" dirty="0" smtClean="0"/>
              <a:t>Taxing gainful activities that are most affected by taxes the least and vice versa</a:t>
            </a:r>
          </a:p>
          <a:p>
            <a:r>
              <a:rPr lang="sv-SE" dirty="0" smtClean="0"/>
              <a:t>Optimistic view on the availability of information</a:t>
            </a:r>
          </a:p>
          <a:p>
            <a:r>
              <a:rPr lang="sv-SE" dirty="0" smtClean="0"/>
              <a:t>Belief that politicians can withstand lobbying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1990/91 tax reform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Dual income tax system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- 30 per cent capital income tax rate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- progressive taxation of labour income</a:t>
            </a:r>
          </a:p>
          <a:p>
            <a:r>
              <a:rPr lang="sv-SE" dirty="0" smtClean="0"/>
              <a:t>Broadening of the corporate income tax base and lowering of tax rate to 30 per cent</a:t>
            </a:r>
          </a:p>
          <a:p>
            <a:r>
              <a:rPr lang="sv-SE" dirty="0" smtClean="0"/>
              <a:t>Broadening of the labour income tax base and capping of the top marginal tax rate at 50 per cent</a:t>
            </a:r>
          </a:p>
          <a:p>
            <a:r>
              <a:rPr lang="sv-SE" dirty="0" smtClean="0"/>
              <a:t>Uniform VAT rate of 25 per cent</a:t>
            </a:r>
          </a:p>
          <a:p>
            <a:r>
              <a:rPr lang="sv-SE" dirty="0" smtClean="0"/>
              <a:t>Real estate tax, gift and inheritance taxes, wealth tax formed part of the system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>
                <a:solidFill>
                  <a:schemeClr val="tx2"/>
                </a:solidFill>
              </a:rPr>
              <a:t>Subsequent changes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 smtClean="0"/>
              <a:t>Top marginal tax rate on labour income increased to 57 per cent (</a:t>
            </a:r>
            <a:r>
              <a:rPr lang="sv-SE" i="1" dirty="0" smtClean="0"/>
              <a:t>värnskatten</a:t>
            </a:r>
            <a:r>
              <a:rPr lang="sv-SE" dirty="0" smtClean="0"/>
              <a:t>)</a:t>
            </a:r>
          </a:p>
          <a:p>
            <a:pPr>
              <a:buNone/>
            </a:pPr>
            <a:r>
              <a:rPr lang="sv-SE" dirty="0"/>
              <a:t> </a:t>
            </a:r>
            <a:r>
              <a:rPr lang="sv-SE" dirty="0" smtClean="0"/>
              <a:t>   </a:t>
            </a:r>
            <a:r>
              <a:rPr lang="sv-SE" dirty="0" smtClean="0"/>
              <a:t>  - </a:t>
            </a:r>
            <a:r>
              <a:rPr lang="sv-SE" dirty="0" smtClean="0"/>
              <a:t>total marginal tax rate including </a:t>
            </a:r>
            <a:r>
              <a:rPr lang="sv-SE" dirty="0" smtClean="0"/>
              <a:t>employer contributions</a:t>
            </a:r>
            <a:r>
              <a:rPr lang="sv-SE" dirty="0" smtClean="0"/>
              <a:t>: 70 per cent</a:t>
            </a:r>
          </a:p>
          <a:p>
            <a:r>
              <a:rPr lang="sv-SE" dirty="0" smtClean="0"/>
              <a:t>Earned income tax credit</a:t>
            </a:r>
          </a:p>
          <a:p>
            <a:r>
              <a:rPr lang="sv-SE" dirty="0" smtClean="0"/>
              <a:t>Lower employer contributions for youth</a:t>
            </a:r>
          </a:p>
          <a:p>
            <a:r>
              <a:rPr lang="sv-SE" dirty="0" smtClean="0"/>
              <a:t>Differentiated VAT rates</a:t>
            </a:r>
          </a:p>
          <a:p>
            <a:r>
              <a:rPr lang="sv-SE" dirty="0" smtClean="0"/>
              <a:t>Tax reductions for household services (RUT)</a:t>
            </a:r>
          </a:p>
          <a:p>
            <a:r>
              <a:rPr lang="sv-SE" dirty="0" smtClean="0"/>
              <a:t>Tax reductions for RMI (ROT)</a:t>
            </a:r>
          </a:p>
          <a:p>
            <a:r>
              <a:rPr lang="sv-SE" dirty="0" smtClean="0"/>
              <a:t>State real estate tax replaced by low municipal fee</a:t>
            </a:r>
          </a:p>
          <a:p>
            <a:r>
              <a:rPr lang="sv-SE" dirty="0" smtClean="0"/>
              <a:t>A multitude of different tax rates for capital income</a:t>
            </a:r>
          </a:p>
          <a:p>
            <a:r>
              <a:rPr lang="sv-SE" dirty="0" smtClean="0"/>
              <a:t>Abolition of gift, inheritance and wealth taxes</a:t>
            </a:r>
          </a:p>
          <a:p>
            <a:r>
              <a:rPr lang="sv-SE" dirty="0" smtClean="0"/>
              <a:t>More liberal rules regarding income for closely held companies (3:12 rules)</a:t>
            </a:r>
          </a:p>
          <a:p>
            <a:r>
              <a:rPr lang="sv-SE" dirty="0" smtClean="0"/>
              <a:t>Lower corporate income tax rates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Changes in the </a:t>
            </a:r>
            <a:r>
              <a:rPr lang="sv-SE" dirty="0" err="1" smtClean="0">
                <a:solidFill>
                  <a:srgbClr val="002060"/>
                </a:solidFill>
              </a:rPr>
              <a:t>economic</a:t>
            </a:r>
            <a:r>
              <a:rPr lang="sv-SE" dirty="0" smtClean="0">
                <a:solidFill>
                  <a:srgbClr val="002060"/>
                </a:solidFill>
              </a:rPr>
              <a:t> </a:t>
            </a:r>
            <a:r>
              <a:rPr lang="sv-SE" dirty="0" err="1" smtClean="0">
                <a:solidFill>
                  <a:srgbClr val="002060"/>
                </a:solidFill>
              </a:rPr>
              <a:t>environment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err="1" smtClean="0"/>
              <a:t>Globalisation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    - </a:t>
            </a:r>
            <a:r>
              <a:rPr lang="sv-SE" dirty="0" err="1" smtClean="0"/>
              <a:t>motivates</a:t>
            </a:r>
            <a:r>
              <a:rPr lang="sv-SE" dirty="0" smtClean="0"/>
              <a:t> </a:t>
            </a:r>
            <a:r>
              <a:rPr lang="sv-SE" dirty="0" err="1" smtClean="0"/>
              <a:t>lower</a:t>
            </a:r>
            <a:r>
              <a:rPr lang="sv-SE" dirty="0" smtClean="0"/>
              <a:t> </a:t>
            </a:r>
            <a:r>
              <a:rPr lang="sv-SE" dirty="0" err="1" smtClean="0"/>
              <a:t>corporate</a:t>
            </a:r>
            <a:r>
              <a:rPr lang="sv-SE" dirty="0" smtClean="0"/>
              <a:t> </a:t>
            </a:r>
            <a:r>
              <a:rPr lang="sv-SE" dirty="0" err="1" smtClean="0"/>
              <a:t>income</a:t>
            </a:r>
            <a:r>
              <a:rPr lang="sv-SE" dirty="0" smtClean="0"/>
              <a:t> taxation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- argument (but </a:t>
            </a:r>
            <a:r>
              <a:rPr lang="sv-SE" dirty="0" smtClean="0"/>
              <a:t>rather </a:t>
            </a:r>
            <a:r>
              <a:rPr lang="sv-SE" dirty="0" smtClean="0"/>
              <a:t>weak) for reductions </a:t>
            </a:r>
            <a:r>
              <a:rPr lang="sv-SE" dirty="0" smtClean="0"/>
              <a:t>of</a:t>
            </a:r>
          </a:p>
          <a:p>
            <a:pPr marL="0" indent="0">
              <a:buNone/>
            </a:pPr>
            <a:r>
              <a:rPr lang="sv-SE" dirty="0" smtClean="0"/>
              <a:t> </a:t>
            </a:r>
            <a:r>
              <a:rPr lang="sv-SE" dirty="0" smtClean="0"/>
              <a:t>     </a:t>
            </a:r>
            <a:r>
              <a:rPr lang="sv-SE" dirty="0" smtClean="0"/>
              <a:t> the top </a:t>
            </a:r>
            <a:r>
              <a:rPr lang="sv-SE" dirty="0" smtClean="0"/>
              <a:t>marginal tax </a:t>
            </a:r>
            <a:r>
              <a:rPr lang="sv-SE" dirty="0" smtClean="0"/>
              <a:t>rate </a:t>
            </a:r>
            <a:r>
              <a:rPr lang="sv-SE" dirty="0" smtClean="0"/>
              <a:t>on labour income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</a:t>
            </a:r>
            <a:r>
              <a:rPr lang="sv-SE" dirty="0" smtClean="0"/>
              <a:t>- </a:t>
            </a:r>
            <a:r>
              <a:rPr lang="sv-SE" dirty="0" smtClean="0"/>
              <a:t>motivates more reliance on real estate taxes</a:t>
            </a:r>
          </a:p>
          <a:p>
            <a:r>
              <a:rPr lang="sv-SE" dirty="0" err="1" smtClean="0"/>
              <a:t>Higher</a:t>
            </a:r>
            <a:r>
              <a:rPr lang="sv-SE" dirty="0" smtClean="0"/>
              <a:t> </a:t>
            </a:r>
            <a:r>
              <a:rPr lang="sv-SE" dirty="0" err="1" smtClean="0"/>
              <a:t>unemployment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</a:t>
            </a:r>
            <a:r>
              <a:rPr lang="sv-SE" dirty="0" err="1" smtClean="0"/>
              <a:t>motivates</a:t>
            </a:r>
            <a:r>
              <a:rPr lang="sv-SE" dirty="0" smtClean="0"/>
              <a:t> </a:t>
            </a:r>
            <a:r>
              <a:rPr lang="sv-SE" dirty="0" err="1" smtClean="0"/>
              <a:t>earned</a:t>
            </a:r>
            <a:r>
              <a:rPr lang="sv-SE" dirty="0" smtClean="0"/>
              <a:t> </a:t>
            </a:r>
            <a:r>
              <a:rPr lang="sv-SE" dirty="0" err="1" smtClean="0"/>
              <a:t>income</a:t>
            </a:r>
            <a:r>
              <a:rPr lang="sv-SE" dirty="0" smtClean="0"/>
              <a:t> tax </a:t>
            </a:r>
            <a:r>
              <a:rPr lang="sv-SE" dirty="0" err="1" smtClean="0"/>
              <a:t>credit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- </a:t>
            </a:r>
            <a:r>
              <a:rPr lang="sv-SE" dirty="0" err="1" smtClean="0"/>
              <a:t>motivates</a:t>
            </a:r>
            <a:r>
              <a:rPr lang="sv-SE" dirty="0" smtClean="0"/>
              <a:t> tax </a:t>
            </a:r>
            <a:r>
              <a:rPr lang="sv-SE" dirty="0" err="1" smtClean="0"/>
              <a:t>reduction</a:t>
            </a:r>
            <a:r>
              <a:rPr lang="sv-SE" dirty="0" smtClean="0"/>
              <a:t> for </a:t>
            </a:r>
            <a:r>
              <a:rPr lang="sv-SE" dirty="0" err="1" smtClean="0"/>
              <a:t>household</a:t>
            </a:r>
            <a:r>
              <a:rPr lang="sv-SE" dirty="0" smtClean="0"/>
              <a:t> services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</a:t>
            </a:r>
            <a:r>
              <a:rPr lang="sv-SE" dirty="0" smtClean="0"/>
              <a:t>   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58583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Changes in the economic environment cont. </a:t>
            </a:r>
            <a:r>
              <a:rPr lang="sv-SE" dirty="0" smtClean="0">
                <a:solidFill>
                  <a:srgbClr val="002060"/>
                </a:solidFill>
              </a:rPr>
              <a:t>(1)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New </a:t>
            </a:r>
            <a:r>
              <a:rPr lang="sv-SE" dirty="0" err="1"/>
              <a:t>knowledge</a:t>
            </a:r>
            <a:r>
              <a:rPr lang="sv-SE" dirty="0"/>
              <a:t> </a:t>
            </a:r>
            <a:r>
              <a:rPr lang="sv-SE" dirty="0" err="1"/>
              <a:t>about</a:t>
            </a:r>
            <a:r>
              <a:rPr lang="sv-SE" dirty="0"/>
              <a:t> </a:t>
            </a:r>
            <a:r>
              <a:rPr lang="sv-SE" dirty="0" err="1"/>
              <a:t>behavioural</a:t>
            </a:r>
            <a:r>
              <a:rPr lang="sv-SE" dirty="0"/>
              <a:t> </a:t>
            </a:r>
            <a:r>
              <a:rPr lang="sv-SE" dirty="0" err="1"/>
              <a:t>effects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taxes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 - </a:t>
            </a:r>
            <a:r>
              <a:rPr lang="sv-SE" dirty="0" err="1"/>
              <a:t>motivates</a:t>
            </a:r>
            <a:r>
              <a:rPr lang="sv-SE" dirty="0"/>
              <a:t> </a:t>
            </a:r>
            <a:r>
              <a:rPr lang="sv-SE" dirty="0" err="1"/>
              <a:t>earned</a:t>
            </a:r>
            <a:r>
              <a:rPr lang="sv-SE" dirty="0"/>
              <a:t> </a:t>
            </a:r>
            <a:r>
              <a:rPr lang="sv-SE" dirty="0" err="1"/>
              <a:t>income</a:t>
            </a:r>
            <a:r>
              <a:rPr lang="sv-SE" dirty="0"/>
              <a:t> tax </a:t>
            </a:r>
            <a:r>
              <a:rPr lang="sv-SE" dirty="0" err="1"/>
              <a:t>credit</a:t>
            </a:r>
            <a:r>
              <a:rPr lang="sv-SE" dirty="0"/>
              <a:t>: </a:t>
            </a:r>
            <a:r>
              <a:rPr lang="sv-SE" dirty="0" err="1"/>
              <a:t>employment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 </a:t>
            </a:r>
            <a:r>
              <a:rPr lang="sv-SE" dirty="0" err="1" smtClean="0"/>
              <a:t>responsive</a:t>
            </a:r>
            <a:r>
              <a:rPr lang="sv-SE" dirty="0" smtClean="0"/>
              <a:t> </a:t>
            </a:r>
            <a:r>
              <a:rPr lang="sv-SE" dirty="0" err="1"/>
              <a:t>to</a:t>
            </a:r>
            <a:r>
              <a:rPr lang="sv-SE" dirty="0"/>
              <a:t> the </a:t>
            </a:r>
            <a:r>
              <a:rPr lang="sv-SE" dirty="0" err="1"/>
              <a:t>return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/>
              <a:t>work</a:t>
            </a:r>
            <a:r>
              <a:rPr lang="sv-SE" dirty="0"/>
              <a:t> </a:t>
            </a:r>
            <a:r>
              <a:rPr lang="sv-SE" dirty="0" err="1"/>
              <a:t>than</a:t>
            </a:r>
            <a:r>
              <a:rPr lang="sv-SE" dirty="0"/>
              <a:t> </a:t>
            </a:r>
            <a:r>
              <a:rPr lang="sv-SE" dirty="0" err="1"/>
              <a:t>hours</a:t>
            </a:r>
            <a:r>
              <a:rPr lang="sv-SE" dirty="0"/>
              <a:t> per person</a:t>
            </a:r>
          </a:p>
          <a:p>
            <a:pPr marL="0" indent="0">
              <a:buNone/>
            </a:pPr>
            <a:r>
              <a:rPr lang="sv-SE" dirty="0"/>
              <a:t>      - </a:t>
            </a:r>
            <a:r>
              <a:rPr lang="sv-SE" dirty="0" err="1"/>
              <a:t>taxable</a:t>
            </a:r>
            <a:r>
              <a:rPr lang="sv-SE" dirty="0"/>
              <a:t> </a:t>
            </a:r>
            <a:r>
              <a:rPr lang="sv-SE" dirty="0" err="1"/>
              <a:t>income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responsive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the </a:t>
            </a:r>
            <a:r>
              <a:rPr lang="sv-SE" dirty="0" err="1"/>
              <a:t>return</a:t>
            </a:r>
            <a:r>
              <a:rPr lang="sv-SE" dirty="0"/>
              <a:t> </a:t>
            </a:r>
            <a:r>
              <a:rPr lang="sv-SE" dirty="0" err="1"/>
              <a:t>to</a:t>
            </a:r>
            <a:r>
              <a:rPr lang="sv-SE" dirty="0"/>
              <a:t> </a:t>
            </a:r>
            <a:r>
              <a:rPr lang="sv-SE" dirty="0" err="1" smtClean="0"/>
              <a:t>work</a:t>
            </a:r>
            <a:endParaRPr lang="sv-SE" dirty="0" smtClean="0"/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 err="1"/>
              <a:t>than</a:t>
            </a:r>
            <a:r>
              <a:rPr lang="sv-SE" dirty="0"/>
              <a:t> </a:t>
            </a:r>
            <a:r>
              <a:rPr lang="sv-SE" dirty="0" err="1"/>
              <a:t>hours</a:t>
            </a:r>
            <a:endParaRPr lang="sv-SE" dirty="0"/>
          </a:p>
          <a:p>
            <a:r>
              <a:rPr lang="sv-SE" dirty="0"/>
              <a:t>Trend </a:t>
            </a:r>
            <a:r>
              <a:rPr lang="sv-SE" dirty="0" err="1"/>
              <a:t>towards</a:t>
            </a:r>
            <a:r>
              <a:rPr lang="sv-SE" dirty="0"/>
              <a:t> </a:t>
            </a:r>
            <a:r>
              <a:rPr lang="sv-SE" dirty="0" err="1"/>
              <a:t>more</a:t>
            </a:r>
            <a:r>
              <a:rPr lang="sv-SE" dirty="0"/>
              <a:t> </a:t>
            </a:r>
            <a:r>
              <a:rPr lang="sv-SE" dirty="0" err="1"/>
              <a:t>income</a:t>
            </a:r>
            <a:r>
              <a:rPr lang="sv-SE" dirty="0"/>
              <a:t> </a:t>
            </a:r>
            <a:r>
              <a:rPr lang="sv-SE" dirty="0" err="1"/>
              <a:t>inequality</a:t>
            </a:r>
            <a:r>
              <a:rPr lang="sv-SE" dirty="0"/>
              <a:t> driven by </a:t>
            </a:r>
            <a:r>
              <a:rPr lang="sv-SE" dirty="0" err="1"/>
              <a:t>unevenly</a:t>
            </a:r>
            <a:r>
              <a:rPr lang="sv-SE" dirty="0"/>
              <a:t> distributed </a:t>
            </a:r>
            <a:r>
              <a:rPr lang="sv-SE" dirty="0" err="1"/>
              <a:t>capital</a:t>
            </a:r>
            <a:r>
              <a:rPr lang="sv-SE" dirty="0"/>
              <a:t> </a:t>
            </a:r>
            <a:r>
              <a:rPr lang="sv-SE" dirty="0" err="1"/>
              <a:t>incomes</a:t>
            </a:r>
            <a:endParaRPr lang="sv-SE" dirty="0"/>
          </a:p>
          <a:p>
            <a:pPr marL="0" indent="0">
              <a:buNone/>
            </a:pPr>
            <a:r>
              <a:rPr lang="sv-SE" dirty="0"/>
              <a:t>     </a:t>
            </a:r>
            <a:r>
              <a:rPr lang="sv-SE" dirty="0" smtClean="0"/>
              <a:t> </a:t>
            </a:r>
            <a:r>
              <a:rPr lang="sv-SE" dirty="0"/>
              <a:t>- at odds with replacement of real estate tax by </a:t>
            </a:r>
            <a:r>
              <a:rPr lang="sv-SE" dirty="0" smtClean="0"/>
              <a:t>low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 </a:t>
            </a:r>
            <a:r>
              <a:rPr lang="sv-SE" dirty="0" smtClean="0"/>
              <a:t>municipal </a:t>
            </a:r>
            <a:r>
              <a:rPr lang="sv-SE" dirty="0"/>
              <a:t>fee</a:t>
            </a:r>
          </a:p>
          <a:p>
            <a:pPr marL="0" indent="0">
              <a:buNone/>
            </a:pPr>
            <a:r>
              <a:rPr lang="sv-SE" dirty="0"/>
              <a:t>      </a:t>
            </a:r>
            <a:r>
              <a:rPr lang="sv-SE" dirty="0" smtClean="0"/>
              <a:t>- </a:t>
            </a:r>
            <a:r>
              <a:rPr lang="sv-SE" dirty="0"/>
              <a:t>at odds with abolition of gift, inheritance and </a:t>
            </a:r>
            <a:r>
              <a:rPr lang="sv-SE" dirty="0" smtClean="0"/>
              <a:t>wealth</a:t>
            </a:r>
          </a:p>
          <a:p>
            <a:pPr marL="0" indent="0">
              <a:buNone/>
            </a:pPr>
            <a:r>
              <a:rPr lang="sv-SE" dirty="0"/>
              <a:t> </a:t>
            </a:r>
            <a:r>
              <a:rPr lang="sv-SE" dirty="0" smtClean="0"/>
              <a:t>       </a:t>
            </a:r>
            <a:r>
              <a:rPr lang="sv-SE" dirty="0" smtClean="0"/>
              <a:t>taxes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0157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29440" y="338016"/>
            <a:ext cx="7565211" cy="6199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715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1329</Words>
  <Application>Microsoft Office PowerPoint</Application>
  <PresentationFormat>On-screen Show (4:3)</PresentationFormat>
  <Paragraphs>168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The case for Swedish tax reform</vt:lpstr>
      <vt:lpstr>Outline of my speech</vt:lpstr>
      <vt:lpstr>Recent proposals on tax reform</vt:lpstr>
      <vt:lpstr>Overall objective: Provide public goods and meet income distribution aims with as small efficiency costs as possible</vt:lpstr>
      <vt:lpstr>1990/91 tax reform</vt:lpstr>
      <vt:lpstr>Subsequent changes </vt:lpstr>
      <vt:lpstr>Changes in the economic environment</vt:lpstr>
      <vt:lpstr>Changes in the economic environment cont. (1)</vt:lpstr>
      <vt:lpstr>Slide 9</vt:lpstr>
      <vt:lpstr>Changes in the economic environment cont. (2)</vt:lpstr>
      <vt:lpstr>Developments of the economic environment and changes in the tax system</vt:lpstr>
      <vt:lpstr>Other arguments</vt:lpstr>
      <vt:lpstr>An appropriate tax reform for Sweden</vt:lpstr>
      <vt:lpstr>An appropriate tax reform cont.</vt:lpstr>
      <vt:lpstr>The big problem</vt:lpstr>
      <vt:lpstr>Earlier experience</vt:lpstr>
      <vt:lpstr>Obstacles to tax reform</vt:lpstr>
      <vt:lpstr>Factors working in favour of tax reform</vt:lpstr>
      <vt:lpstr>Slide 19</vt:lpstr>
      <vt:lpstr>Factors working in favour of tax reform cont.</vt:lpstr>
      <vt:lpstr>Can incremental changes work?</vt:lpstr>
    </vt:vector>
  </TitlesOfParts>
  <Company>iies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case for Swedish tax reform</dc:title>
  <dc:creator>calmf</dc:creator>
  <cp:lastModifiedBy>calmf</cp:lastModifiedBy>
  <cp:revision>27</cp:revision>
  <dcterms:created xsi:type="dcterms:W3CDTF">2015-04-20T07:51:26Z</dcterms:created>
  <dcterms:modified xsi:type="dcterms:W3CDTF">2015-04-22T13:04:20Z</dcterms:modified>
</cp:coreProperties>
</file>